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quickStyle2.xml" ContentType="application/vnd.openxmlformats-officedocument.drawingml.diagramStyle+xml"/>
  <Override PartName="/ppt/theme/theme1.xml" ContentType="application/vnd.openxmlformats-officedocument.theme+xml"/>
  <Override PartName="/ppt/diagrams/colors2.xml" ContentType="application/vnd.openxmlformats-officedocument.drawingml.diagramColor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57" r:id="rId3"/>
    <p:sldId id="263" r:id="rId4"/>
    <p:sldId id="264" r:id="rId5"/>
    <p:sldId id="282" r:id="rId6"/>
    <p:sldId id="266" r:id="rId7"/>
    <p:sldId id="283" r:id="rId8"/>
    <p:sldId id="284" r:id="rId9"/>
    <p:sldId id="265" r:id="rId10"/>
    <p:sldId id="288" r:id="rId11"/>
    <p:sldId id="270" r:id="rId12"/>
    <p:sldId id="302" r:id="rId13"/>
    <p:sldId id="261" r:id="rId14"/>
    <p:sldId id="286" r:id="rId15"/>
    <p:sldId id="287" r:id="rId16"/>
    <p:sldId id="301" r:id="rId17"/>
    <p:sldId id="303" r:id="rId18"/>
    <p:sldId id="304" r:id="rId19"/>
    <p:sldId id="305" r:id="rId20"/>
    <p:sldId id="285" r:id="rId21"/>
    <p:sldId id="262" r:id="rId22"/>
    <p:sldId id="279" r:id="rId23"/>
    <p:sldId id="295" r:id="rId24"/>
    <p:sldId id="296" r:id="rId25"/>
    <p:sldId id="298" r:id="rId26"/>
    <p:sldId id="280" r:id="rId27"/>
    <p:sldId id="299" r:id="rId28"/>
    <p:sldId id="289" r:id="rId29"/>
    <p:sldId id="290" r:id="rId30"/>
    <p:sldId id="293" r:id="rId31"/>
    <p:sldId id="292" r:id="rId32"/>
    <p:sldId id="297" r:id="rId33"/>
    <p:sldId id="281" r:id="rId34"/>
    <p:sldId id="272" r:id="rId35"/>
    <p:sldId id="274" r:id="rId36"/>
    <p:sldId id="275" r:id="rId37"/>
    <p:sldId id="258" r:id="rId38"/>
    <p:sldId id="306" r:id="rId39"/>
    <p:sldId id="3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587DD3-3DD2-0421-2F30-A87AC4FA5B0D}" v="322" dt="2023-03-29T22:26:48.007"/>
    <p1510:client id="{0B6D2D97-9D5B-9A9E-04F7-F0B77F7E9AF6}" v="2" dt="2023-03-30T05:13:29.511"/>
    <p1510:client id="{3796952C-11FD-7B2F-C1F0-3E67839F2D55}" v="391" dt="2023-03-30T04:56:41.530"/>
    <p1510:client id="{3BEF052B-8817-DE58-9A2A-ABFDBA5F7F32}" v="89" dt="2023-04-03T18:39:20.752"/>
    <p1510:client id="{46563B58-1D1D-9BDA-D938-244547C71AD8}" v="77" dt="2023-03-30T04:38:27.567"/>
    <p1510:client id="{797A105E-C9C2-D01C-89C2-002053C2B04C}" v="316" dt="2023-03-30T05:00:31.615"/>
    <p1510:client id="{8931CF10-71A4-172C-5EDB-A36B39430A92}" v="157" dt="2023-03-30T05:22:51.734"/>
    <p1510:client id="{8A2F603B-9086-8968-72A3-0D1986E17F8A}" v="208" dt="2023-03-29T23:35:36.779"/>
    <p1510:client id="{8E01152D-FC48-6470-D901-FA60EDB4818D}" v="53" dt="2023-03-27T18:08:26.015"/>
    <p1510:client id="{9829FF3B-F73E-2868-80F8-CC556D888DA3}" v="31" dt="2023-04-03T18:24:48.444"/>
    <p1510:client id="{AFB604DC-2167-ABCF-2ABC-E7853796537C}" v="48" dt="2023-03-30T05:05:56.675"/>
    <p1510:client id="{D8EDCD9D-FA4D-4E99-870B-78652434466C}" v="41" dt="2023-03-27T18:06:34.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A6620F-65F2-436C-8AE9-66FEB886FA9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AB36FE5-6DEF-46E2-BB49-6A69DF31A340}">
      <dgm:prSet/>
      <dgm:spPr/>
      <dgm:t>
        <a:bodyPr/>
        <a:lstStyle/>
        <a:p>
          <a:r>
            <a:rPr lang="en-US"/>
            <a:t>An assignment problem is a particular case of transportation problem. </a:t>
          </a:r>
        </a:p>
      </dgm:t>
    </dgm:pt>
    <dgm:pt modelId="{5B821998-3411-4342-B5E3-ECB4E8D8B234}" type="parTrans" cxnId="{8C826A2D-736F-43DF-B57F-3B238599C9AA}">
      <dgm:prSet/>
      <dgm:spPr/>
      <dgm:t>
        <a:bodyPr/>
        <a:lstStyle/>
        <a:p>
          <a:endParaRPr lang="en-US"/>
        </a:p>
      </dgm:t>
    </dgm:pt>
    <dgm:pt modelId="{CC85811D-3989-4CC3-962A-8D0C3DEA16EB}" type="sibTrans" cxnId="{8C826A2D-736F-43DF-B57F-3B238599C9AA}">
      <dgm:prSet/>
      <dgm:spPr/>
      <dgm:t>
        <a:bodyPr/>
        <a:lstStyle/>
        <a:p>
          <a:endParaRPr lang="en-US"/>
        </a:p>
      </dgm:t>
    </dgm:pt>
    <dgm:pt modelId="{4A582471-5D3A-47B5-A2AF-571345D67373}">
      <dgm:prSet/>
      <dgm:spPr/>
      <dgm:t>
        <a:bodyPr/>
        <a:lstStyle/>
        <a:p>
          <a:r>
            <a:rPr lang="en-US"/>
            <a:t>The objective is to assign a number of resources to an equal number of activities . </a:t>
          </a:r>
        </a:p>
      </dgm:t>
    </dgm:pt>
    <dgm:pt modelId="{822165E0-AB8E-4B1E-8122-881DE40CE149}" type="parTrans" cxnId="{4A203D80-82F5-408D-A4DB-7FBA9CFACBD2}">
      <dgm:prSet/>
      <dgm:spPr/>
      <dgm:t>
        <a:bodyPr/>
        <a:lstStyle/>
        <a:p>
          <a:endParaRPr lang="en-US"/>
        </a:p>
      </dgm:t>
    </dgm:pt>
    <dgm:pt modelId="{F0173FCF-9A1C-4CBD-A9EB-F9C9AD1DF131}" type="sibTrans" cxnId="{4A203D80-82F5-408D-A4DB-7FBA9CFACBD2}">
      <dgm:prSet/>
      <dgm:spPr/>
      <dgm:t>
        <a:bodyPr/>
        <a:lstStyle/>
        <a:p>
          <a:endParaRPr lang="en-US"/>
        </a:p>
      </dgm:t>
    </dgm:pt>
    <dgm:pt modelId="{CF68E144-65EE-4B14-A739-356BD92F283A}">
      <dgm:prSet/>
      <dgm:spPr/>
      <dgm:t>
        <a:bodyPr/>
        <a:lstStyle/>
        <a:p>
          <a:r>
            <a:rPr lang="en-US"/>
            <a:t>So as to minimize total cost or maximize total profit of allocation.</a:t>
          </a:r>
        </a:p>
      </dgm:t>
    </dgm:pt>
    <dgm:pt modelId="{373B6979-10B0-4D26-B7AA-D2C7AB97905B}" type="parTrans" cxnId="{295604EF-9BCF-48B9-832E-057F73149DB1}">
      <dgm:prSet/>
      <dgm:spPr/>
      <dgm:t>
        <a:bodyPr/>
        <a:lstStyle/>
        <a:p>
          <a:endParaRPr lang="en-US"/>
        </a:p>
      </dgm:t>
    </dgm:pt>
    <dgm:pt modelId="{E64F08EA-9029-4E52-984D-ED58E1333D0A}" type="sibTrans" cxnId="{295604EF-9BCF-48B9-832E-057F73149DB1}">
      <dgm:prSet/>
      <dgm:spPr/>
      <dgm:t>
        <a:bodyPr/>
        <a:lstStyle/>
        <a:p>
          <a:endParaRPr lang="en-US"/>
        </a:p>
      </dgm:t>
    </dgm:pt>
    <dgm:pt modelId="{F39B6645-25CB-4AAB-AC20-C7EC6F4BC4CC}">
      <dgm:prSet/>
      <dgm:spPr/>
      <dgm:t>
        <a:bodyPr/>
        <a:lstStyle/>
        <a:p>
          <a:r>
            <a:rPr lang="en-US"/>
            <a:t>The assignment problem can be stated that in the form of mxn matrix cij called a Cost Matrix (or) Effectiveness Matrix where cij is the cost of assigning i th machine to j th job.</a:t>
          </a:r>
        </a:p>
      </dgm:t>
    </dgm:pt>
    <dgm:pt modelId="{28B52F47-CC8D-4BCA-81C6-97A81BE62172}" type="parTrans" cxnId="{2D1C1EA7-58F4-41DC-B528-6BC22184D5C5}">
      <dgm:prSet/>
      <dgm:spPr/>
      <dgm:t>
        <a:bodyPr/>
        <a:lstStyle/>
        <a:p>
          <a:endParaRPr lang="en-US"/>
        </a:p>
      </dgm:t>
    </dgm:pt>
    <dgm:pt modelId="{E9D9C065-1FE4-45B4-A05B-B32D9A4713A6}" type="sibTrans" cxnId="{2D1C1EA7-58F4-41DC-B528-6BC22184D5C5}">
      <dgm:prSet/>
      <dgm:spPr/>
      <dgm:t>
        <a:bodyPr/>
        <a:lstStyle/>
        <a:p>
          <a:endParaRPr lang="en-US"/>
        </a:p>
      </dgm:t>
    </dgm:pt>
    <dgm:pt modelId="{656F0642-F38F-462E-847E-8A60D21AFE41}" type="pres">
      <dgm:prSet presAssocID="{D0A6620F-65F2-436C-8AE9-66FEB886FA96}" presName="root" presStyleCnt="0">
        <dgm:presLayoutVars>
          <dgm:dir/>
          <dgm:resizeHandles val="exact"/>
        </dgm:presLayoutVars>
      </dgm:prSet>
      <dgm:spPr/>
    </dgm:pt>
    <dgm:pt modelId="{B36F93AE-A6B9-4211-87D7-D101090196ED}" type="pres">
      <dgm:prSet presAssocID="{2AB36FE5-6DEF-46E2-BB49-6A69DF31A340}" presName="compNode" presStyleCnt="0"/>
      <dgm:spPr/>
    </dgm:pt>
    <dgm:pt modelId="{D8977454-32A6-4F00-830A-FF601B658776}" type="pres">
      <dgm:prSet presAssocID="{2AB36FE5-6DEF-46E2-BB49-6A69DF31A340}" presName="bgRect" presStyleLbl="bgShp" presStyleIdx="0" presStyleCnt="4"/>
      <dgm:spPr/>
    </dgm:pt>
    <dgm:pt modelId="{18C936D4-0CDA-489D-BEAF-90772C29AC2F}" type="pres">
      <dgm:prSet presAssocID="{2AB36FE5-6DEF-46E2-BB49-6A69DF31A3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C3D3D7AA-C8B0-4D07-A8A0-A4C1A11E8436}" type="pres">
      <dgm:prSet presAssocID="{2AB36FE5-6DEF-46E2-BB49-6A69DF31A340}" presName="spaceRect" presStyleCnt="0"/>
      <dgm:spPr/>
    </dgm:pt>
    <dgm:pt modelId="{699ABC67-AB9D-40CE-BC45-9977BD88DDD7}" type="pres">
      <dgm:prSet presAssocID="{2AB36FE5-6DEF-46E2-BB49-6A69DF31A340}" presName="parTx" presStyleLbl="revTx" presStyleIdx="0" presStyleCnt="4">
        <dgm:presLayoutVars>
          <dgm:chMax val="0"/>
          <dgm:chPref val="0"/>
        </dgm:presLayoutVars>
      </dgm:prSet>
      <dgm:spPr/>
    </dgm:pt>
    <dgm:pt modelId="{2F1234DF-1CAE-485F-A298-5220967865D0}" type="pres">
      <dgm:prSet presAssocID="{CC85811D-3989-4CC3-962A-8D0C3DEA16EB}" presName="sibTrans" presStyleCnt="0"/>
      <dgm:spPr/>
    </dgm:pt>
    <dgm:pt modelId="{A7E2450A-09F1-4D6F-9100-5F31F7699ACE}" type="pres">
      <dgm:prSet presAssocID="{4A582471-5D3A-47B5-A2AF-571345D67373}" presName="compNode" presStyleCnt="0"/>
      <dgm:spPr/>
    </dgm:pt>
    <dgm:pt modelId="{E91771D4-258B-43EC-BB7C-C66E7116369E}" type="pres">
      <dgm:prSet presAssocID="{4A582471-5D3A-47B5-A2AF-571345D67373}" presName="bgRect" presStyleLbl="bgShp" presStyleIdx="1" presStyleCnt="4"/>
      <dgm:spPr/>
    </dgm:pt>
    <dgm:pt modelId="{9C764817-DDB4-4FDB-8AD3-EDB3FC0A479F}" type="pres">
      <dgm:prSet presAssocID="{4A582471-5D3A-47B5-A2AF-571345D673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4B3B2F9D-B08D-4D08-9D54-0EACAE67326C}" type="pres">
      <dgm:prSet presAssocID="{4A582471-5D3A-47B5-A2AF-571345D67373}" presName="spaceRect" presStyleCnt="0"/>
      <dgm:spPr/>
    </dgm:pt>
    <dgm:pt modelId="{AE768F02-22B2-4FC9-807D-0D1B3BF8AF54}" type="pres">
      <dgm:prSet presAssocID="{4A582471-5D3A-47B5-A2AF-571345D67373}" presName="parTx" presStyleLbl="revTx" presStyleIdx="1" presStyleCnt="4">
        <dgm:presLayoutVars>
          <dgm:chMax val="0"/>
          <dgm:chPref val="0"/>
        </dgm:presLayoutVars>
      </dgm:prSet>
      <dgm:spPr/>
    </dgm:pt>
    <dgm:pt modelId="{58D83AF5-BE01-4141-9ECF-43E22C85311E}" type="pres">
      <dgm:prSet presAssocID="{F0173FCF-9A1C-4CBD-A9EB-F9C9AD1DF131}" presName="sibTrans" presStyleCnt="0"/>
      <dgm:spPr/>
    </dgm:pt>
    <dgm:pt modelId="{1C48E67B-4F7C-4E88-A00B-5594BC98D083}" type="pres">
      <dgm:prSet presAssocID="{CF68E144-65EE-4B14-A739-356BD92F283A}" presName="compNode" presStyleCnt="0"/>
      <dgm:spPr/>
    </dgm:pt>
    <dgm:pt modelId="{58F8C2BB-0AD6-4C75-9246-754E3A802CEB}" type="pres">
      <dgm:prSet presAssocID="{CF68E144-65EE-4B14-A739-356BD92F283A}" presName="bgRect" presStyleLbl="bgShp" presStyleIdx="2" presStyleCnt="4"/>
      <dgm:spPr/>
    </dgm:pt>
    <dgm:pt modelId="{37A2B74A-5FF4-45C0-BF88-1CB6DEF00C14}" type="pres">
      <dgm:prSet presAssocID="{CF68E144-65EE-4B14-A739-356BD92F28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44B741BA-153E-450C-AB92-603161601C13}" type="pres">
      <dgm:prSet presAssocID="{CF68E144-65EE-4B14-A739-356BD92F283A}" presName="spaceRect" presStyleCnt="0"/>
      <dgm:spPr/>
    </dgm:pt>
    <dgm:pt modelId="{B18B2D57-309F-467A-8FE7-0D165B78902D}" type="pres">
      <dgm:prSet presAssocID="{CF68E144-65EE-4B14-A739-356BD92F283A}" presName="parTx" presStyleLbl="revTx" presStyleIdx="2" presStyleCnt="4">
        <dgm:presLayoutVars>
          <dgm:chMax val="0"/>
          <dgm:chPref val="0"/>
        </dgm:presLayoutVars>
      </dgm:prSet>
      <dgm:spPr/>
    </dgm:pt>
    <dgm:pt modelId="{174F3B31-A07C-45B2-A318-DA72E470378C}" type="pres">
      <dgm:prSet presAssocID="{E64F08EA-9029-4E52-984D-ED58E1333D0A}" presName="sibTrans" presStyleCnt="0"/>
      <dgm:spPr/>
    </dgm:pt>
    <dgm:pt modelId="{D7FD7F02-B418-4BE8-992F-DAFC6CA29169}" type="pres">
      <dgm:prSet presAssocID="{F39B6645-25CB-4AAB-AC20-C7EC6F4BC4CC}" presName="compNode" presStyleCnt="0"/>
      <dgm:spPr/>
    </dgm:pt>
    <dgm:pt modelId="{16CE447A-44F7-4BC9-9744-8B312F9E4327}" type="pres">
      <dgm:prSet presAssocID="{F39B6645-25CB-4AAB-AC20-C7EC6F4BC4CC}" presName="bgRect" presStyleLbl="bgShp" presStyleIdx="3" presStyleCnt="4"/>
      <dgm:spPr/>
    </dgm:pt>
    <dgm:pt modelId="{A40CA24C-D99E-4E16-B3C8-8D0391F0F6BE}" type="pres">
      <dgm:prSet presAssocID="{F39B6645-25CB-4AAB-AC20-C7EC6F4BC4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E05DED74-45E3-44F2-988D-6F2EE6697277}" type="pres">
      <dgm:prSet presAssocID="{F39B6645-25CB-4AAB-AC20-C7EC6F4BC4CC}" presName="spaceRect" presStyleCnt="0"/>
      <dgm:spPr/>
    </dgm:pt>
    <dgm:pt modelId="{5AE40E3C-F284-40C1-A2E4-9548D8B1C08C}" type="pres">
      <dgm:prSet presAssocID="{F39B6645-25CB-4AAB-AC20-C7EC6F4BC4CC}" presName="parTx" presStyleLbl="revTx" presStyleIdx="3" presStyleCnt="4">
        <dgm:presLayoutVars>
          <dgm:chMax val="0"/>
          <dgm:chPref val="0"/>
        </dgm:presLayoutVars>
      </dgm:prSet>
      <dgm:spPr/>
    </dgm:pt>
  </dgm:ptLst>
  <dgm:cxnLst>
    <dgm:cxn modelId="{6A41A402-DE5E-46AF-A09C-C1376D4F6B94}" type="presOf" srcId="{CF68E144-65EE-4B14-A739-356BD92F283A}" destId="{B18B2D57-309F-467A-8FE7-0D165B78902D}" srcOrd="0" destOrd="0" presId="urn:microsoft.com/office/officeart/2018/2/layout/IconVerticalSolidList"/>
    <dgm:cxn modelId="{1881B402-7AEF-4368-B9EA-3B711EAE8877}" type="presOf" srcId="{4A582471-5D3A-47B5-A2AF-571345D67373}" destId="{AE768F02-22B2-4FC9-807D-0D1B3BF8AF54}" srcOrd="0" destOrd="0" presId="urn:microsoft.com/office/officeart/2018/2/layout/IconVerticalSolidList"/>
    <dgm:cxn modelId="{E04F8E11-CB46-4A60-BD3C-8792317E5624}" type="presOf" srcId="{D0A6620F-65F2-436C-8AE9-66FEB886FA96}" destId="{656F0642-F38F-462E-847E-8A60D21AFE41}" srcOrd="0" destOrd="0" presId="urn:microsoft.com/office/officeart/2018/2/layout/IconVerticalSolidList"/>
    <dgm:cxn modelId="{8C826A2D-736F-43DF-B57F-3B238599C9AA}" srcId="{D0A6620F-65F2-436C-8AE9-66FEB886FA96}" destId="{2AB36FE5-6DEF-46E2-BB49-6A69DF31A340}" srcOrd="0" destOrd="0" parTransId="{5B821998-3411-4342-B5E3-ECB4E8D8B234}" sibTransId="{CC85811D-3989-4CC3-962A-8D0C3DEA16EB}"/>
    <dgm:cxn modelId="{4A203D80-82F5-408D-A4DB-7FBA9CFACBD2}" srcId="{D0A6620F-65F2-436C-8AE9-66FEB886FA96}" destId="{4A582471-5D3A-47B5-A2AF-571345D67373}" srcOrd="1" destOrd="0" parTransId="{822165E0-AB8E-4B1E-8122-881DE40CE149}" sibTransId="{F0173FCF-9A1C-4CBD-A9EB-F9C9AD1DF131}"/>
    <dgm:cxn modelId="{DCE28D9C-5285-4081-A9DF-7CA12B95D8BB}" type="presOf" srcId="{2AB36FE5-6DEF-46E2-BB49-6A69DF31A340}" destId="{699ABC67-AB9D-40CE-BC45-9977BD88DDD7}" srcOrd="0" destOrd="0" presId="urn:microsoft.com/office/officeart/2018/2/layout/IconVerticalSolidList"/>
    <dgm:cxn modelId="{2D1C1EA7-58F4-41DC-B528-6BC22184D5C5}" srcId="{D0A6620F-65F2-436C-8AE9-66FEB886FA96}" destId="{F39B6645-25CB-4AAB-AC20-C7EC6F4BC4CC}" srcOrd="3" destOrd="0" parTransId="{28B52F47-CC8D-4BCA-81C6-97A81BE62172}" sibTransId="{E9D9C065-1FE4-45B4-A05B-B32D9A4713A6}"/>
    <dgm:cxn modelId="{7DDA32CC-723E-4B5E-8E67-C7B3BCC2F8BC}" type="presOf" srcId="{F39B6645-25CB-4AAB-AC20-C7EC6F4BC4CC}" destId="{5AE40E3C-F284-40C1-A2E4-9548D8B1C08C}" srcOrd="0" destOrd="0" presId="urn:microsoft.com/office/officeart/2018/2/layout/IconVerticalSolidList"/>
    <dgm:cxn modelId="{295604EF-9BCF-48B9-832E-057F73149DB1}" srcId="{D0A6620F-65F2-436C-8AE9-66FEB886FA96}" destId="{CF68E144-65EE-4B14-A739-356BD92F283A}" srcOrd="2" destOrd="0" parTransId="{373B6979-10B0-4D26-B7AA-D2C7AB97905B}" sibTransId="{E64F08EA-9029-4E52-984D-ED58E1333D0A}"/>
    <dgm:cxn modelId="{DD026976-A01B-418C-8005-ED697CAFDEE8}" type="presParOf" srcId="{656F0642-F38F-462E-847E-8A60D21AFE41}" destId="{B36F93AE-A6B9-4211-87D7-D101090196ED}" srcOrd="0" destOrd="0" presId="urn:microsoft.com/office/officeart/2018/2/layout/IconVerticalSolidList"/>
    <dgm:cxn modelId="{FAA2BDF7-DBB2-43E4-9770-66B25B00B6C1}" type="presParOf" srcId="{B36F93AE-A6B9-4211-87D7-D101090196ED}" destId="{D8977454-32A6-4F00-830A-FF601B658776}" srcOrd="0" destOrd="0" presId="urn:microsoft.com/office/officeart/2018/2/layout/IconVerticalSolidList"/>
    <dgm:cxn modelId="{204BD7F0-7C9D-445A-9E37-7BF29687464C}" type="presParOf" srcId="{B36F93AE-A6B9-4211-87D7-D101090196ED}" destId="{18C936D4-0CDA-489D-BEAF-90772C29AC2F}" srcOrd="1" destOrd="0" presId="urn:microsoft.com/office/officeart/2018/2/layout/IconVerticalSolidList"/>
    <dgm:cxn modelId="{A4B28BF1-8256-4806-8DA2-E7CFE29A5815}" type="presParOf" srcId="{B36F93AE-A6B9-4211-87D7-D101090196ED}" destId="{C3D3D7AA-C8B0-4D07-A8A0-A4C1A11E8436}" srcOrd="2" destOrd="0" presId="urn:microsoft.com/office/officeart/2018/2/layout/IconVerticalSolidList"/>
    <dgm:cxn modelId="{E33637E2-BF23-455A-A26F-A7B816FF267A}" type="presParOf" srcId="{B36F93AE-A6B9-4211-87D7-D101090196ED}" destId="{699ABC67-AB9D-40CE-BC45-9977BD88DDD7}" srcOrd="3" destOrd="0" presId="urn:microsoft.com/office/officeart/2018/2/layout/IconVerticalSolidList"/>
    <dgm:cxn modelId="{12E7BB36-14D4-40BC-883B-2D72927DCA0C}" type="presParOf" srcId="{656F0642-F38F-462E-847E-8A60D21AFE41}" destId="{2F1234DF-1CAE-485F-A298-5220967865D0}" srcOrd="1" destOrd="0" presId="urn:microsoft.com/office/officeart/2018/2/layout/IconVerticalSolidList"/>
    <dgm:cxn modelId="{30954C4D-F5B8-45AB-BFC8-94C37402B219}" type="presParOf" srcId="{656F0642-F38F-462E-847E-8A60D21AFE41}" destId="{A7E2450A-09F1-4D6F-9100-5F31F7699ACE}" srcOrd="2" destOrd="0" presId="urn:microsoft.com/office/officeart/2018/2/layout/IconVerticalSolidList"/>
    <dgm:cxn modelId="{68AF0E2F-377F-40C6-9CDA-3A7AB8788B47}" type="presParOf" srcId="{A7E2450A-09F1-4D6F-9100-5F31F7699ACE}" destId="{E91771D4-258B-43EC-BB7C-C66E7116369E}" srcOrd="0" destOrd="0" presId="urn:microsoft.com/office/officeart/2018/2/layout/IconVerticalSolidList"/>
    <dgm:cxn modelId="{D5AE27FA-A7C7-43B7-909E-62403E5B1E37}" type="presParOf" srcId="{A7E2450A-09F1-4D6F-9100-5F31F7699ACE}" destId="{9C764817-DDB4-4FDB-8AD3-EDB3FC0A479F}" srcOrd="1" destOrd="0" presId="urn:microsoft.com/office/officeart/2018/2/layout/IconVerticalSolidList"/>
    <dgm:cxn modelId="{8314E40B-1267-40CB-BEB8-DC6C27B02CC9}" type="presParOf" srcId="{A7E2450A-09F1-4D6F-9100-5F31F7699ACE}" destId="{4B3B2F9D-B08D-4D08-9D54-0EACAE67326C}" srcOrd="2" destOrd="0" presId="urn:microsoft.com/office/officeart/2018/2/layout/IconVerticalSolidList"/>
    <dgm:cxn modelId="{EB257A06-FA08-45C6-A58D-28969D286306}" type="presParOf" srcId="{A7E2450A-09F1-4D6F-9100-5F31F7699ACE}" destId="{AE768F02-22B2-4FC9-807D-0D1B3BF8AF54}" srcOrd="3" destOrd="0" presId="urn:microsoft.com/office/officeart/2018/2/layout/IconVerticalSolidList"/>
    <dgm:cxn modelId="{A60BDE28-F7A0-4244-AE16-6DF457521C5A}" type="presParOf" srcId="{656F0642-F38F-462E-847E-8A60D21AFE41}" destId="{58D83AF5-BE01-4141-9ECF-43E22C85311E}" srcOrd="3" destOrd="0" presId="urn:microsoft.com/office/officeart/2018/2/layout/IconVerticalSolidList"/>
    <dgm:cxn modelId="{944E5E55-02F6-459D-8D70-933DB571EA9C}" type="presParOf" srcId="{656F0642-F38F-462E-847E-8A60D21AFE41}" destId="{1C48E67B-4F7C-4E88-A00B-5594BC98D083}" srcOrd="4" destOrd="0" presId="urn:microsoft.com/office/officeart/2018/2/layout/IconVerticalSolidList"/>
    <dgm:cxn modelId="{6F521311-67E3-45DE-A3C2-EDCAE63FABD3}" type="presParOf" srcId="{1C48E67B-4F7C-4E88-A00B-5594BC98D083}" destId="{58F8C2BB-0AD6-4C75-9246-754E3A802CEB}" srcOrd="0" destOrd="0" presId="urn:microsoft.com/office/officeart/2018/2/layout/IconVerticalSolidList"/>
    <dgm:cxn modelId="{5BA18AF8-B3D2-4F60-8FF1-563DDDDCB5C0}" type="presParOf" srcId="{1C48E67B-4F7C-4E88-A00B-5594BC98D083}" destId="{37A2B74A-5FF4-45C0-BF88-1CB6DEF00C14}" srcOrd="1" destOrd="0" presId="urn:microsoft.com/office/officeart/2018/2/layout/IconVerticalSolidList"/>
    <dgm:cxn modelId="{73D2FA66-07CA-4D88-BC4A-EC0BE4044806}" type="presParOf" srcId="{1C48E67B-4F7C-4E88-A00B-5594BC98D083}" destId="{44B741BA-153E-450C-AB92-603161601C13}" srcOrd="2" destOrd="0" presId="urn:microsoft.com/office/officeart/2018/2/layout/IconVerticalSolidList"/>
    <dgm:cxn modelId="{579A66B2-2F42-4335-BAE6-606E4416CA21}" type="presParOf" srcId="{1C48E67B-4F7C-4E88-A00B-5594BC98D083}" destId="{B18B2D57-309F-467A-8FE7-0D165B78902D}" srcOrd="3" destOrd="0" presId="urn:microsoft.com/office/officeart/2018/2/layout/IconVerticalSolidList"/>
    <dgm:cxn modelId="{8073E933-AC29-4D79-B32B-04506571582F}" type="presParOf" srcId="{656F0642-F38F-462E-847E-8A60D21AFE41}" destId="{174F3B31-A07C-45B2-A318-DA72E470378C}" srcOrd="5" destOrd="0" presId="urn:microsoft.com/office/officeart/2018/2/layout/IconVerticalSolidList"/>
    <dgm:cxn modelId="{546E7449-2650-4749-A8C5-6558AF6C8BF9}" type="presParOf" srcId="{656F0642-F38F-462E-847E-8A60D21AFE41}" destId="{D7FD7F02-B418-4BE8-992F-DAFC6CA29169}" srcOrd="6" destOrd="0" presId="urn:microsoft.com/office/officeart/2018/2/layout/IconVerticalSolidList"/>
    <dgm:cxn modelId="{C5B3D6D3-2365-4743-8F8C-FE00153C2247}" type="presParOf" srcId="{D7FD7F02-B418-4BE8-992F-DAFC6CA29169}" destId="{16CE447A-44F7-4BC9-9744-8B312F9E4327}" srcOrd="0" destOrd="0" presId="urn:microsoft.com/office/officeart/2018/2/layout/IconVerticalSolidList"/>
    <dgm:cxn modelId="{8B875F68-9705-4A35-A168-B238F588BE09}" type="presParOf" srcId="{D7FD7F02-B418-4BE8-992F-DAFC6CA29169}" destId="{A40CA24C-D99E-4E16-B3C8-8D0391F0F6BE}" srcOrd="1" destOrd="0" presId="urn:microsoft.com/office/officeart/2018/2/layout/IconVerticalSolidList"/>
    <dgm:cxn modelId="{A5C12A2C-30A9-4208-83B7-265E8E8413EA}" type="presParOf" srcId="{D7FD7F02-B418-4BE8-992F-DAFC6CA29169}" destId="{E05DED74-45E3-44F2-988D-6F2EE6697277}" srcOrd="2" destOrd="0" presId="urn:microsoft.com/office/officeart/2018/2/layout/IconVerticalSolidList"/>
    <dgm:cxn modelId="{5DE94455-D5ED-4E28-9B57-593231E38B33}" type="presParOf" srcId="{D7FD7F02-B418-4BE8-992F-DAFC6CA29169}" destId="{5AE40E3C-F284-40C1-A2E4-9548D8B1C0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C3C9F9-8AC2-4739-A1EC-6B19AF8CB8D8}" type="doc">
      <dgm:prSet loTypeId="urn:microsoft.com/office/officeart/2016/7/layout/LinearArrowProcessNumbered" loCatId="process" qsTypeId="urn:microsoft.com/office/officeart/2005/8/quickstyle/simple2" qsCatId="simple" csTypeId="urn:microsoft.com/office/officeart/2005/8/colors/colorful1" csCatId="colorful"/>
      <dgm:spPr/>
      <dgm:t>
        <a:bodyPr/>
        <a:lstStyle/>
        <a:p>
          <a:endParaRPr lang="en-US"/>
        </a:p>
      </dgm:t>
    </dgm:pt>
    <dgm:pt modelId="{F7B9DB16-F5A5-4E65-8208-4C254343C615}">
      <dgm:prSet/>
      <dgm:spPr/>
      <dgm:t>
        <a:bodyPr/>
        <a:lstStyle/>
        <a:p>
          <a:r>
            <a:rPr lang="en-US"/>
            <a:t>Step 1.</a:t>
          </a:r>
        </a:p>
      </dgm:t>
    </dgm:pt>
    <dgm:pt modelId="{A0785963-30E9-4104-80B9-8FED688FCE8E}" type="parTrans" cxnId="{9F99E472-FD0B-4349-9F99-EE5BE974214D}">
      <dgm:prSet/>
      <dgm:spPr/>
      <dgm:t>
        <a:bodyPr/>
        <a:lstStyle/>
        <a:p>
          <a:endParaRPr lang="en-US"/>
        </a:p>
      </dgm:t>
    </dgm:pt>
    <dgm:pt modelId="{FAA5B4E6-083F-4BB7-8A61-51CC4988DE96}" type="sibTrans" cxnId="{9F99E472-FD0B-4349-9F99-EE5BE974214D}">
      <dgm:prSet phldrT="1"/>
      <dgm:spPr/>
      <dgm:t>
        <a:bodyPr/>
        <a:lstStyle/>
        <a:p>
          <a:r>
            <a:rPr lang="en-US"/>
            <a:t>1</a:t>
          </a:r>
        </a:p>
      </dgm:t>
    </dgm:pt>
    <dgm:pt modelId="{8F4285AD-355A-4AC5-8B79-7BF60724A44B}">
      <dgm:prSet/>
      <dgm:spPr/>
      <dgm:t>
        <a:bodyPr/>
        <a:lstStyle/>
        <a:p>
          <a:r>
            <a:rPr lang="en-US"/>
            <a:t>Subtract the smallest entry in each row from all the other entries in the row. This will make the smallest entry in the row now equal to 0. </a:t>
          </a:r>
        </a:p>
      </dgm:t>
    </dgm:pt>
    <dgm:pt modelId="{24DFD5F0-CC25-4170-A14E-258E6C257B33}" type="parTrans" cxnId="{71E86270-359B-4A78-9755-0AFBEC16697E}">
      <dgm:prSet/>
      <dgm:spPr/>
      <dgm:t>
        <a:bodyPr/>
        <a:lstStyle/>
        <a:p>
          <a:endParaRPr lang="en-US"/>
        </a:p>
      </dgm:t>
    </dgm:pt>
    <dgm:pt modelId="{371CA41D-B12B-4A28-A18B-D77388465CD5}" type="sibTrans" cxnId="{71E86270-359B-4A78-9755-0AFBEC16697E}">
      <dgm:prSet/>
      <dgm:spPr/>
      <dgm:t>
        <a:bodyPr/>
        <a:lstStyle/>
        <a:p>
          <a:endParaRPr lang="en-US"/>
        </a:p>
      </dgm:t>
    </dgm:pt>
    <dgm:pt modelId="{8FAC8391-466B-41C4-8E9A-F0C455420A18}">
      <dgm:prSet/>
      <dgm:spPr/>
      <dgm:t>
        <a:bodyPr/>
        <a:lstStyle/>
        <a:p>
          <a:r>
            <a:rPr lang="en-US"/>
            <a:t>Step 2.</a:t>
          </a:r>
        </a:p>
      </dgm:t>
    </dgm:pt>
    <dgm:pt modelId="{DDEF31AA-312B-4B38-814F-E0F55BA2B84E}" type="parTrans" cxnId="{01AE2B08-02E0-4AB6-9B3F-ECA15284686B}">
      <dgm:prSet/>
      <dgm:spPr/>
      <dgm:t>
        <a:bodyPr/>
        <a:lstStyle/>
        <a:p>
          <a:endParaRPr lang="en-US"/>
        </a:p>
      </dgm:t>
    </dgm:pt>
    <dgm:pt modelId="{D434A833-B10A-46C3-912D-249477B41B0E}" type="sibTrans" cxnId="{01AE2B08-02E0-4AB6-9B3F-ECA15284686B}">
      <dgm:prSet phldrT="2"/>
      <dgm:spPr/>
      <dgm:t>
        <a:bodyPr/>
        <a:lstStyle/>
        <a:p>
          <a:r>
            <a:rPr lang="en-US"/>
            <a:t>2</a:t>
          </a:r>
        </a:p>
      </dgm:t>
    </dgm:pt>
    <dgm:pt modelId="{97CD93AD-7572-4A16-8D79-CE780E02DD36}">
      <dgm:prSet/>
      <dgm:spPr/>
      <dgm:t>
        <a:bodyPr/>
        <a:lstStyle/>
        <a:p>
          <a:r>
            <a:rPr lang="en-US"/>
            <a:t>Subtract the smallest entry in each column from all the other entries in the column. This will make the smallest entry in the column now equal to 0. </a:t>
          </a:r>
        </a:p>
      </dgm:t>
    </dgm:pt>
    <dgm:pt modelId="{58A54E27-EC7A-42DE-8E8D-C465A0C3EE2D}" type="parTrans" cxnId="{7D3B3F63-1103-4A89-90AD-7900F464EFE6}">
      <dgm:prSet/>
      <dgm:spPr/>
      <dgm:t>
        <a:bodyPr/>
        <a:lstStyle/>
        <a:p>
          <a:endParaRPr lang="en-US"/>
        </a:p>
      </dgm:t>
    </dgm:pt>
    <dgm:pt modelId="{075A1A7B-133E-4F00-9C1E-CF020211C96C}" type="sibTrans" cxnId="{7D3B3F63-1103-4A89-90AD-7900F464EFE6}">
      <dgm:prSet/>
      <dgm:spPr/>
      <dgm:t>
        <a:bodyPr/>
        <a:lstStyle/>
        <a:p>
          <a:endParaRPr lang="en-US"/>
        </a:p>
      </dgm:t>
    </dgm:pt>
    <dgm:pt modelId="{F5B73584-71B9-47FD-B594-6194CCCA1450}">
      <dgm:prSet/>
      <dgm:spPr/>
      <dgm:t>
        <a:bodyPr/>
        <a:lstStyle/>
        <a:p>
          <a:r>
            <a:rPr lang="en-US"/>
            <a:t>Step 3.</a:t>
          </a:r>
        </a:p>
      </dgm:t>
    </dgm:pt>
    <dgm:pt modelId="{428FE11C-8AD6-49A4-92ED-C1ED3F6D60B7}" type="parTrans" cxnId="{F12E26F0-68E2-4343-86A3-CA83E49C94E6}">
      <dgm:prSet/>
      <dgm:spPr/>
      <dgm:t>
        <a:bodyPr/>
        <a:lstStyle/>
        <a:p>
          <a:endParaRPr lang="en-US"/>
        </a:p>
      </dgm:t>
    </dgm:pt>
    <dgm:pt modelId="{8B28D885-5D2B-46C5-AB9A-2FBF44F30FED}" type="sibTrans" cxnId="{F12E26F0-68E2-4343-86A3-CA83E49C94E6}">
      <dgm:prSet phldrT="3"/>
      <dgm:spPr/>
      <dgm:t>
        <a:bodyPr/>
        <a:lstStyle/>
        <a:p>
          <a:r>
            <a:rPr lang="en-US"/>
            <a:t>3</a:t>
          </a:r>
        </a:p>
      </dgm:t>
    </dgm:pt>
    <dgm:pt modelId="{8D3A7134-AB16-4684-A083-2CD7CB3CA7BD}">
      <dgm:prSet/>
      <dgm:spPr/>
      <dgm:t>
        <a:bodyPr/>
        <a:lstStyle/>
        <a:p>
          <a:r>
            <a:rPr lang="en-US"/>
            <a:t>Draw lines through the row and columns that have 0 entries such that the fewest lines possible are drawn. </a:t>
          </a:r>
        </a:p>
      </dgm:t>
    </dgm:pt>
    <dgm:pt modelId="{11423886-F4B2-4F38-830A-C10BF1770723}" type="parTrans" cxnId="{1552DFCC-CE0D-40C5-BEFD-EEAAB93858E3}">
      <dgm:prSet/>
      <dgm:spPr/>
      <dgm:t>
        <a:bodyPr/>
        <a:lstStyle/>
        <a:p>
          <a:endParaRPr lang="en-US"/>
        </a:p>
      </dgm:t>
    </dgm:pt>
    <dgm:pt modelId="{742B763E-EFC6-460D-9AF5-AC0C3568A090}" type="sibTrans" cxnId="{1552DFCC-CE0D-40C5-BEFD-EEAAB93858E3}">
      <dgm:prSet/>
      <dgm:spPr/>
      <dgm:t>
        <a:bodyPr/>
        <a:lstStyle/>
        <a:p>
          <a:endParaRPr lang="en-US"/>
        </a:p>
      </dgm:t>
    </dgm:pt>
    <dgm:pt modelId="{24FC65AB-7D0E-4D53-847D-D0C5D2B7ABAD}">
      <dgm:prSet/>
      <dgm:spPr/>
      <dgm:t>
        <a:bodyPr/>
        <a:lstStyle/>
        <a:p>
          <a:r>
            <a:rPr lang="en-US"/>
            <a:t>Step 4.</a:t>
          </a:r>
        </a:p>
      </dgm:t>
    </dgm:pt>
    <dgm:pt modelId="{D8852E50-AFED-4941-AD30-519E2402B664}" type="parTrans" cxnId="{29A860AF-E700-4B88-AAAF-76DB1035C31D}">
      <dgm:prSet/>
      <dgm:spPr/>
      <dgm:t>
        <a:bodyPr/>
        <a:lstStyle/>
        <a:p>
          <a:endParaRPr lang="en-US"/>
        </a:p>
      </dgm:t>
    </dgm:pt>
    <dgm:pt modelId="{F3DBBA94-489C-4871-9593-4B531AE81B58}" type="sibTrans" cxnId="{29A860AF-E700-4B88-AAAF-76DB1035C31D}">
      <dgm:prSet phldrT="4"/>
      <dgm:spPr/>
      <dgm:t>
        <a:bodyPr/>
        <a:lstStyle/>
        <a:p>
          <a:r>
            <a:rPr lang="en-US"/>
            <a:t>4</a:t>
          </a:r>
        </a:p>
      </dgm:t>
    </dgm:pt>
    <dgm:pt modelId="{52D651E1-D949-4A4D-B4F9-7C17F70E4AB0}">
      <dgm:prSet/>
      <dgm:spPr/>
      <dgm:t>
        <a:bodyPr/>
        <a:lstStyle/>
        <a:p>
          <a:r>
            <a:rPr lang="en-US"/>
            <a:t>If there are n lines drawn, an optimal assignment of zeros is possible and the algorithm is finished. If the number of lines is less than n, then the optimal number of zeroes is not yet reached. Go to the next Step 5. </a:t>
          </a:r>
        </a:p>
      </dgm:t>
    </dgm:pt>
    <dgm:pt modelId="{A3A915E6-8B3E-4ADB-B8A6-926841C00AC2}" type="parTrans" cxnId="{9CE00B5B-CC53-45BA-9CE2-10807482329A}">
      <dgm:prSet/>
      <dgm:spPr/>
      <dgm:t>
        <a:bodyPr/>
        <a:lstStyle/>
        <a:p>
          <a:endParaRPr lang="en-US"/>
        </a:p>
      </dgm:t>
    </dgm:pt>
    <dgm:pt modelId="{E77B4618-DB37-4687-8188-4324AABD0DA9}" type="sibTrans" cxnId="{9CE00B5B-CC53-45BA-9CE2-10807482329A}">
      <dgm:prSet/>
      <dgm:spPr/>
      <dgm:t>
        <a:bodyPr/>
        <a:lstStyle/>
        <a:p>
          <a:endParaRPr lang="en-US"/>
        </a:p>
      </dgm:t>
    </dgm:pt>
    <dgm:pt modelId="{902CF9AE-B0D4-4ED5-AD89-38DC72ACB7FF}">
      <dgm:prSet/>
      <dgm:spPr/>
      <dgm:t>
        <a:bodyPr/>
        <a:lstStyle/>
        <a:p>
          <a:r>
            <a:rPr lang="en-US"/>
            <a:t>Step 5.</a:t>
          </a:r>
        </a:p>
      </dgm:t>
    </dgm:pt>
    <dgm:pt modelId="{F6C1508A-4895-4F72-B37B-9A763E1C14DF}" type="parTrans" cxnId="{62DA303C-4BB1-467B-8043-90C32BBAE7C2}">
      <dgm:prSet/>
      <dgm:spPr/>
      <dgm:t>
        <a:bodyPr/>
        <a:lstStyle/>
        <a:p>
          <a:endParaRPr lang="en-US"/>
        </a:p>
      </dgm:t>
    </dgm:pt>
    <dgm:pt modelId="{EE2A9E37-378B-4894-A10C-0E1160204383}" type="sibTrans" cxnId="{62DA303C-4BB1-467B-8043-90C32BBAE7C2}">
      <dgm:prSet phldrT="5"/>
      <dgm:spPr/>
      <dgm:t>
        <a:bodyPr/>
        <a:lstStyle/>
        <a:p>
          <a:r>
            <a:rPr lang="en-US"/>
            <a:t>5</a:t>
          </a:r>
        </a:p>
      </dgm:t>
    </dgm:pt>
    <dgm:pt modelId="{B9E9E8EE-6BBC-4C2D-812E-E82061429B26}">
      <dgm:prSet/>
      <dgm:spPr/>
      <dgm:t>
        <a:bodyPr/>
        <a:lstStyle/>
        <a:p>
          <a:r>
            <a:rPr lang="en-US"/>
            <a:t>Find the smallest entry (es) not covered by any line. Subtract this entry from each row that isn’t crossed out, and then add it to each column that is covered by two lines. Then, go back to Step 3.</a:t>
          </a:r>
        </a:p>
      </dgm:t>
    </dgm:pt>
    <dgm:pt modelId="{79567389-C57E-4C05-AE5A-18B4DE15BC6F}" type="parTrans" cxnId="{D0DE0B3B-D8E7-4CCC-B910-0E84CBD0EC87}">
      <dgm:prSet/>
      <dgm:spPr/>
      <dgm:t>
        <a:bodyPr/>
        <a:lstStyle/>
        <a:p>
          <a:endParaRPr lang="en-US"/>
        </a:p>
      </dgm:t>
    </dgm:pt>
    <dgm:pt modelId="{C5A5D4B4-2964-4817-9270-7E96CCECAA94}" type="sibTrans" cxnId="{D0DE0B3B-D8E7-4CCC-B910-0E84CBD0EC87}">
      <dgm:prSet/>
      <dgm:spPr/>
      <dgm:t>
        <a:bodyPr/>
        <a:lstStyle/>
        <a:p>
          <a:endParaRPr lang="en-US"/>
        </a:p>
      </dgm:t>
    </dgm:pt>
    <dgm:pt modelId="{66CD1354-4957-4C1C-A122-AA1FAE5CFE2E}" type="pres">
      <dgm:prSet presAssocID="{20C3C9F9-8AC2-4739-A1EC-6B19AF8CB8D8}" presName="linearFlow" presStyleCnt="0">
        <dgm:presLayoutVars>
          <dgm:dir/>
          <dgm:animLvl val="lvl"/>
          <dgm:resizeHandles val="exact"/>
        </dgm:presLayoutVars>
      </dgm:prSet>
      <dgm:spPr/>
    </dgm:pt>
    <dgm:pt modelId="{D7443587-FFFB-46D7-A85C-8DACCD50C160}" type="pres">
      <dgm:prSet presAssocID="{F7B9DB16-F5A5-4E65-8208-4C254343C615}" presName="compositeNode" presStyleCnt="0"/>
      <dgm:spPr/>
    </dgm:pt>
    <dgm:pt modelId="{44DE1DED-200E-49FE-9D22-B3F95A72CF24}" type="pres">
      <dgm:prSet presAssocID="{F7B9DB16-F5A5-4E65-8208-4C254343C615}" presName="parTx" presStyleLbl="node1" presStyleIdx="0" presStyleCnt="0">
        <dgm:presLayoutVars>
          <dgm:chMax val="0"/>
          <dgm:chPref val="0"/>
          <dgm:bulletEnabled val="1"/>
        </dgm:presLayoutVars>
      </dgm:prSet>
      <dgm:spPr/>
    </dgm:pt>
    <dgm:pt modelId="{783EFF8E-81DE-4F9D-88DB-C1B843268B03}" type="pres">
      <dgm:prSet presAssocID="{F7B9DB16-F5A5-4E65-8208-4C254343C615}" presName="parSh" presStyleCnt="0"/>
      <dgm:spPr/>
    </dgm:pt>
    <dgm:pt modelId="{D97EDFFD-2420-4C52-B47E-70C4EB0500EB}" type="pres">
      <dgm:prSet presAssocID="{F7B9DB16-F5A5-4E65-8208-4C254343C615}" presName="lineNode" presStyleLbl="alignAccFollowNode1" presStyleIdx="0" presStyleCnt="15"/>
      <dgm:spPr/>
    </dgm:pt>
    <dgm:pt modelId="{561C0442-A2B0-4A9E-93B5-73BDCF5BFE43}" type="pres">
      <dgm:prSet presAssocID="{F7B9DB16-F5A5-4E65-8208-4C254343C615}" presName="lineArrowNode" presStyleLbl="alignAccFollowNode1" presStyleIdx="1" presStyleCnt="15"/>
      <dgm:spPr/>
    </dgm:pt>
    <dgm:pt modelId="{E3AE3B73-0590-4566-8634-8E384ED1C8B5}" type="pres">
      <dgm:prSet presAssocID="{FAA5B4E6-083F-4BB7-8A61-51CC4988DE96}" presName="sibTransNodeCircle" presStyleLbl="alignNode1" presStyleIdx="0" presStyleCnt="5">
        <dgm:presLayoutVars>
          <dgm:chMax val="0"/>
          <dgm:bulletEnabled/>
        </dgm:presLayoutVars>
      </dgm:prSet>
      <dgm:spPr/>
    </dgm:pt>
    <dgm:pt modelId="{CA5975CF-FC9E-4638-993A-6A3013A95946}" type="pres">
      <dgm:prSet presAssocID="{FAA5B4E6-083F-4BB7-8A61-51CC4988DE96}" presName="spacerBetweenCircleAndCallout" presStyleCnt="0">
        <dgm:presLayoutVars/>
      </dgm:prSet>
      <dgm:spPr/>
    </dgm:pt>
    <dgm:pt modelId="{A2E596EA-600D-408B-8E62-B5D9D7BDE6B2}" type="pres">
      <dgm:prSet presAssocID="{F7B9DB16-F5A5-4E65-8208-4C254343C615}" presName="nodeText" presStyleLbl="alignAccFollowNode1" presStyleIdx="2" presStyleCnt="15">
        <dgm:presLayoutVars>
          <dgm:bulletEnabled val="1"/>
        </dgm:presLayoutVars>
      </dgm:prSet>
      <dgm:spPr/>
    </dgm:pt>
    <dgm:pt modelId="{A390FE1E-8332-4EAB-9CBA-79CF1903CD62}" type="pres">
      <dgm:prSet presAssocID="{FAA5B4E6-083F-4BB7-8A61-51CC4988DE96}" presName="sibTransComposite" presStyleCnt="0"/>
      <dgm:spPr/>
    </dgm:pt>
    <dgm:pt modelId="{4BF137B2-1C34-480D-BC4F-9AAD203DA5B1}" type="pres">
      <dgm:prSet presAssocID="{8FAC8391-466B-41C4-8E9A-F0C455420A18}" presName="compositeNode" presStyleCnt="0"/>
      <dgm:spPr/>
    </dgm:pt>
    <dgm:pt modelId="{92DF2A7C-7DDF-4AF6-AB86-C572D6A47885}" type="pres">
      <dgm:prSet presAssocID="{8FAC8391-466B-41C4-8E9A-F0C455420A18}" presName="parTx" presStyleLbl="node1" presStyleIdx="0" presStyleCnt="0">
        <dgm:presLayoutVars>
          <dgm:chMax val="0"/>
          <dgm:chPref val="0"/>
          <dgm:bulletEnabled val="1"/>
        </dgm:presLayoutVars>
      </dgm:prSet>
      <dgm:spPr/>
    </dgm:pt>
    <dgm:pt modelId="{AB50D8E2-9480-4E95-BB9B-5CA75912094B}" type="pres">
      <dgm:prSet presAssocID="{8FAC8391-466B-41C4-8E9A-F0C455420A18}" presName="parSh" presStyleCnt="0"/>
      <dgm:spPr/>
    </dgm:pt>
    <dgm:pt modelId="{7236D36C-34A4-48F2-AF77-3716A2BAA22D}" type="pres">
      <dgm:prSet presAssocID="{8FAC8391-466B-41C4-8E9A-F0C455420A18}" presName="lineNode" presStyleLbl="alignAccFollowNode1" presStyleIdx="3" presStyleCnt="15"/>
      <dgm:spPr/>
    </dgm:pt>
    <dgm:pt modelId="{5BCF3902-41AE-4FC0-AFDA-D455F7A72452}" type="pres">
      <dgm:prSet presAssocID="{8FAC8391-466B-41C4-8E9A-F0C455420A18}" presName="lineArrowNode" presStyleLbl="alignAccFollowNode1" presStyleIdx="4" presStyleCnt="15"/>
      <dgm:spPr/>
    </dgm:pt>
    <dgm:pt modelId="{84E99D02-A4B9-4B5F-9514-3A8969E7BCD2}" type="pres">
      <dgm:prSet presAssocID="{D434A833-B10A-46C3-912D-249477B41B0E}" presName="sibTransNodeCircle" presStyleLbl="alignNode1" presStyleIdx="1" presStyleCnt="5">
        <dgm:presLayoutVars>
          <dgm:chMax val="0"/>
          <dgm:bulletEnabled/>
        </dgm:presLayoutVars>
      </dgm:prSet>
      <dgm:spPr/>
    </dgm:pt>
    <dgm:pt modelId="{AFCB0633-2A16-437F-B419-0114EED164B8}" type="pres">
      <dgm:prSet presAssocID="{D434A833-B10A-46C3-912D-249477B41B0E}" presName="spacerBetweenCircleAndCallout" presStyleCnt="0">
        <dgm:presLayoutVars/>
      </dgm:prSet>
      <dgm:spPr/>
    </dgm:pt>
    <dgm:pt modelId="{3CB62AA1-5624-48AD-81AC-D962F5891797}" type="pres">
      <dgm:prSet presAssocID="{8FAC8391-466B-41C4-8E9A-F0C455420A18}" presName="nodeText" presStyleLbl="alignAccFollowNode1" presStyleIdx="5" presStyleCnt="15">
        <dgm:presLayoutVars>
          <dgm:bulletEnabled val="1"/>
        </dgm:presLayoutVars>
      </dgm:prSet>
      <dgm:spPr/>
    </dgm:pt>
    <dgm:pt modelId="{60B5AF23-7845-4C07-8769-E5BD0C48588E}" type="pres">
      <dgm:prSet presAssocID="{D434A833-B10A-46C3-912D-249477B41B0E}" presName="sibTransComposite" presStyleCnt="0"/>
      <dgm:spPr/>
    </dgm:pt>
    <dgm:pt modelId="{59099B6A-77B6-469C-9CCE-963DCE4336B8}" type="pres">
      <dgm:prSet presAssocID="{F5B73584-71B9-47FD-B594-6194CCCA1450}" presName="compositeNode" presStyleCnt="0"/>
      <dgm:spPr/>
    </dgm:pt>
    <dgm:pt modelId="{A23D7F84-B260-45B2-962B-44788088D462}" type="pres">
      <dgm:prSet presAssocID="{F5B73584-71B9-47FD-B594-6194CCCA1450}" presName="parTx" presStyleLbl="node1" presStyleIdx="0" presStyleCnt="0">
        <dgm:presLayoutVars>
          <dgm:chMax val="0"/>
          <dgm:chPref val="0"/>
          <dgm:bulletEnabled val="1"/>
        </dgm:presLayoutVars>
      </dgm:prSet>
      <dgm:spPr/>
    </dgm:pt>
    <dgm:pt modelId="{30E37B8D-8CFE-486A-809E-ED04AA7AAD89}" type="pres">
      <dgm:prSet presAssocID="{F5B73584-71B9-47FD-B594-6194CCCA1450}" presName="parSh" presStyleCnt="0"/>
      <dgm:spPr/>
    </dgm:pt>
    <dgm:pt modelId="{08393A00-19E0-4014-8DB0-4D7CF5F1CC08}" type="pres">
      <dgm:prSet presAssocID="{F5B73584-71B9-47FD-B594-6194CCCA1450}" presName="lineNode" presStyleLbl="alignAccFollowNode1" presStyleIdx="6" presStyleCnt="15"/>
      <dgm:spPr/>
    </dgm:pt>
    <dgm:pt modelId="{8657F311-A1EF-4E5F-974D-5D3B4F232CA1}" type="pres">
      <dgm:prSet presAssocID="{F5B73584-71B9-47FD-B594-6194CCCA1450}" presName="lineArrowNode" presStyleLbl="alignAccFollowNode1" presStyleIdx="7" presStyleCnt="15"/>
      <dgm:spPr/>
    </dgm:pt>
    <dgm:pt modelId="{B570808D-A996-4C62-9E46-C1E95BF63EF3}" type="pres">
      <dgm:prSet presAssocID="{8B28D885-5D2B-46C5-AB9A-2FBF44F30FED}" presName="sibTransNodeCircle" presStyleLbl="alignNode1" presStyleIdx="2" presStyleCnt="5">
        <dgm:presLayoutVars>
          <dgm:chMax val="0"/>
          <dgm:bulletEnabled/>
        </dgm:presLayoutVars>
      </dgm:prSet>
      <dgm:spPr/>
    </dgm:pt>
    <dgm:pt modelId="{F8EEEE66-9F5C-4BB3-8849-07A7EEC66BAB}" type="pres">
      <dgm:prSet presAssocID="{8B28D885-5D2B-46C5-AB9A-2FBF44F30FED}" presName="spacerBetweenCircleAndCallout" presStyleCnt="0">
        <dgm:presLayoutVars/>
      </dgm:prSet>
      <dgm:spPr/>
    </dgm:pt>
    <dgm:pt modelId="{72D1DADB-26B2-4F30-A285-11C25A4DCD4B}" type="pres">
      <dgm:prSet presAssocID="{F5B73584-71B9-47FD-B594-6194CCCA1450}" presName="nodeText" presStyleLbl="alignAccFollowNode1" presStyleIdx="8" presStyleCnt="15">
        <dgm:presLayoutVars>
          <dgm:bulletEnabled val="1"/>
        </dgm:presLayoutVars>
      </dgm:prSet>
      <dgm:spPr/>
    </dgm:pt>
    <dgm:pt modelId="{E0138812-A64F-40EE-A4C2-5F6F9792B79F}" type="pres">
      <dgm:prSet presAssocID="{8B28D885-5D2B-46C5-AB9A-2FBF44F30FED}" presName="sibTransComposite" presStyleCnt="0"/>
      <dgm:spPr/>
    </dgm:pt>
    <dgm:pt modelId="{7A196870-B9A4-4169-8550-3CDEDC24C83F}" type="pres">
      <dgm:prSet presAssocID="{24FC65AB-7D0E-4D53-847D-D0C5D2B7ABAD}" presName="compositeNode" presStyleCnt="0"/>
      <dgm:spPr/>
    </dgm:pt>
    <dgm:pt modelId="{B4C74BAA-0CCF-445F-88D8-25F7C855DBCA}" type="pres">
      <dgm:prSet presAssocID="{24FC65AB-7D0E-4D53-847D-D0C5D2B7ABAD}" presName="parTx" presStyleLbl="node1" presStyleIdx="0" presStyleCnt="0">
        <dgm:presLayoutVars>
          <dgm:chMax val="0"/>
          <dgm:chPref val="0"/>
          <dgm:bulletEnabled val="1"/>
        </dgm:presLayoutVars>
      </dgm:prSet>
      <dgm:spPr/>
    </dgm:pt>
    <dgm:pt modelId="{0D4CC616-2579-423D-BFDE-749BB0AD81B5}" type="pres">
      <dgm:prSet presAssocID="{24FC65AB-7D0E-4D53-847D-D0C5D2B7ABAD}" presName="parSh" presStyleCnt="0"/>
      <dgm:spPr/>
    </dgm:pt>
    <dgm:pt modelId="{183793A0-B812-426C-83DB-4C2F86516A9D}" type="pres">
      <dgm:prSet presAssocID="{24FC65AB-7D0E-4D53-847D-D0C5D2B7ABAD}" presName="lineNode" presStyleLbl="alignAccFollowNode1" presStyleIdx="9" presStyleCnt="15"/>
      <dgm:spPr/>
    </dgm:pt>
    <dgm:pt modelId="{58E313D1-CEBA-4D1A-92F6-8B6C07443D7B}" type="pres">
      <dgm:prSet presAssocID="{24FC65AB-7D0E-4D53-847D-D0C5D2B7ABAD}" presName="lineArrowNode" presStyleLbl="alignAccFollowNode1" presStyleIdx="10" presStyleCnt="15"/>
      <dgm:spPr/>
    </dgm:pt>
    <dgm:pt modelId="{D5BC8D3E-D45D-46E3-BEB8-141923A6D10D}" type="pres">
      <dgm:prSet presAssocID="{F3DBBA94-489C-4871-9593-4B531AE81B58}" presName="sibTransNodeCircle" presStyleLbl="alignNode1" presStyleIdx="3" presStyleCnt="5">
        <dgm:presLayoutVars>
          <dgm:chMax val="0"/>
          <dgm:bulletEnabled/>
        </dgm:presLayoutVars>
      </dgm:prSet>
      <dgm:spPr/>
    </dgm:pt>
    <dgm:pt modelId="{A147DEBB-C0E8-49A6-B85D-9624F6B95D3C}" type="pres">
      <dgm:prSet presAssocID="{F3DBBA94-489C-4871-9593-4B531AE81B58}" presName="spacerBetweenCircleAndCallout" presStyleCnt="0">
        <dgm:presLayoutVars/>
      </dgm:prSet>
      <dgm:spPr/>
    </dgm:pt>
    <dgm:pt modelId="{B57D7732-906D-44A3-9968-F97CAC7CEEC8}" type="pres">
      <dgm:prSet presAssocID="{24FC65AB-7D0E-4D53-847D-D0C5D2B7ABAD}" presName="nodeText" presStyleLbl="alignAccFollowNode1" presStyleIdx="11" presStyleCnt="15">
        <dgm:presLayoutVars>
          <dgm:bulletEnabled val="1"/>
        </dgm:presLayoutVars>
      </dgm:prSet>
      <dgm:spPr/>
    </dgm:pt>
    <dgm:pt modelId="{8D23DE51-087D-4A80-99AB-844917585BAC}" type="pres">
      <dgm:prSet presAssocID="{F3DBBA94-489C-4871-9593-4B531AE81B58}" presName="sibTransComposite" presStyleCnt="0"/>
      <dgm:spPr/>
    </dgm:pt>
    <dgm:pt modelId="{102730DA-D226-4804-8431-14C355789350}" type="pres">
      <dgm:prSet presAssocID="{902CF9AE-B0D4-4ED5-AD89-38DC72ACB7FF}" presName="compositeNode" presStyleCnt="0"/>
      <dgm:spPr/>
    </dgm:pt>
    <dgm:pt modelId="{55B0D6B0-4ECA-418D-AAB2-7F1D9269F232}" type="pres">
      <dgm:prSet presAssocID="{902CF9AE-B0D4-4ED5-AD89-38DC72ACB7FF}" presName="parTx" presStyleLbl="node1" presStyleIdx="0" presStyleCnt="0">
        <dgm:presLayoutVars>
          <dgm:chMax val="0"/>
          <dgm:chPref val="0"/>
          <dgm:bulletEnabled val="1"/>
        </dgm:presLayoutVars>
      </dgm:prSet>
      <dgm:spPr/>
    </dgm:pt>
    <dgm:pt modelId="{45C1E2E8-88C2-4A87-8FA9-FA1BA64B1BBC}" type="pres">
      <dgm:prSet presAssocID="{902CF9AE-B0D4-4ED5-AD89-38DC72ACB7FF}" presName="parSh" presStyleCnt="0"/>
      <dgm:spPr/>
    </dgm:pt>
    <dgm:pt modelId="{C4460DBF-C3D2-4F42-9DC4-78D290EA9737}" type="pres">
      <dgm:prSet presAssocID="{902CF9AE-B0D4-4ED5-AD89-38DC72ACB7FF}" presName="lineNode" presStyleLbl="alignAccFollowNode1" presStyleIdx="12" presStyleCnt="15"/>
      <dgm:spPr/>
    </dgm:pt>
    <dgm:pt modelId="{E9447151-8475-4801-9D93-0F2AFD37F570}" type="pres">
      <dgm:prSet presAssocID="{902CF9AE-B0D4-4ED5-AD89-38DC72ACB7FF}" presName="lineArrowNode" presStyleLbl="alignAccFollowNode1" presStyleIdx="13" presStyleCnt="15"/>
      <dgm:spPr/>
    </dgm:pt>
    <dgm:pt modelId="{8BB40E94-45C5-4631-9563-D00915DC4B26}" type="pres">
      <dgm:prSet presAssocID="{EE2A9E37-378B-4894-A10C-0E1160204383}" presName="sibTransNodeCircle" presStyleLbl="alignNode1" presStyleIdx="4" presStyleCnt="5">
        <dgm:presLayoutVars>
          <dgm:chMax val="0"/>
          <dgm:bulletEnabled/>
        </dgm:presLayoutVars>
      </dgm:prSet>
      <dgm:spPr/>
    </dgm:pt>
    <dgm:pt modelId="{C9861464-4E57-45D0-AEF8-240248F77929}" type="pres">
      <dgm:prSet presAssocID="{EE2A9E37-378B-4894-A10C-0E1160204383}" presName="spacerBetweenCircleAndCallout" presStyleCnt="0">
        <dgm:presLayoutVars/>
      </dgm:prSet>
      <dgm:spPr/>
    </dgm:pt>
    <dgm:pt modelId="{13EA0B32-7D9F-493F-810A-019F9EF187AC}" type="pres">
      <dgm:prSet presAssocID="{902CF9AE-B0D4-4ED5-AD89-38DC72ACB7FF}" presName="nodeText" presStyleLbl="alignAccFollowNode1" presStyleIdx="14" presStyleCnt="15">
        <dgm:presLayoutVars>
          <dgm:bulletEnabled val="1"/>
        </dgm:presLayoutVars>
      </dgm:prSet>
      <dgm:spPr/>
    </dgm:pt>
  </dgm:ptLst>
  <dgm:cxnLst>
    <dgm:cxn modelId="{01AE2B08-02E0-4AB6-9B3F-ECA15284686B}" srcId="{20C3C9F9-8AC2-4739-A1EC-6B19AF8CB8D8}" destId="{8FAC8391-466B-41C4-8E9A-F0C455420A18}" srcOrd="1" destOrd="0" parTransId="{DDEF31AA-312B-4B38-814F-E0F55BA2B84E}" sibTransId="{D434A833-B10A-46C3-912D-249477B41B0E}"/>
    <dgm:cxn modelId="{B032211B-7A87-4E47-9DAD-975319941119}" type="presOf" srcId="{20C3C9F9-8AC2-4739-A1EC-6B19AF8CB8D8}" destId="{66CD1354-4957-4C1C-A122-AA1FAE5CFE2E}" srcOrd="0" destOrd="0" presId="urn:microsoft.com/office/officeart/2016/7/layout/LinearArrowProcessNumbered"/>
    <dgm:cxn modelId="{11507C24-D36A-4A8F-8DBA-EA75FA0F5EC1}" type="presOf" srcId="{F3DBBA94-489C-4871-9593-4B531AE81B58}" destId="{D5BC8D3E-D45D-46E3-BEB8-141923A6D10D}" srcOrd="0" destOrd="0" presId="urn:microsoft.com/office/officeart/2016/7/layout/LinearArrowProcessNumbered"/>
    <dgm:cxn modelId="{00023D2D-AA2A-4C1D-AD9F-7A314252C93B}" type="presOf" srcId="{52D651E1-D949-4A4D-B4F9-7C17F70E4AB0}" destId="{B57D7732-906D-44A3-9968-F97CAC7CEEC8}" srcOrd="0" destOrd="1" presId="urn:microsoft.com/office/officeart/2016/7/layout/LinearArrowProcessNumbered"/>
    <dgm:cxn modelId="{83D26B30-C9AF-431B-8CEE-4A38184A1073}" type="presOf" srcId="{24FC65AB-7D0E-4D53-847D-D0C5D2B7ABAD}" destId="{B57D7732-906D-44A3-9968-F97CAC7CEEC8}" srcOrd="0" destOrd="0" presId="urn:microsoft.com/office/officeart/2016/7/layout/LinearArrowProcessNumbered"/>
    <dgm:cxn modelId="{D0DE0B3B-D8E7-4CCC-B910-0E84CBD0EC87}" srcId="{902CF9AE-B0D4-4ED5-AD89-38DC72ACB7FF}" destId="{B9E9E8EE-6BBC-4C2D-812E-E82061429B26}" srcOrd="0" destOrd="0" parTransId="{79567389-C57E-4C05-AE5A-18B4DE15BC6F}" sibTransId="{C5A5D4B4-2964-4817-9270-7E96CCECAA94}"/>
    <dgm:cxn modelId="{62DA303C-4BB1-467B-8043-90C32BBAE7C2}" srcId="{20C3C9F9-8AC2-4739-A1EC-6B19AF8CB8D8}" destId="{902CF9AE-B0D4-4ED5-AD89-38DC72ACB7FF}" srcOrd="4" destOrd="0" parTransId="{F6C1508A-4895-4F72-B37B-9A763E1C14DF}" sibTransId="{EE2A9E37-378B-4894-A10C-0E1160204383}"/>
    <dgm:cxn modelId="{F7A4C93D-072A-462C-A438-F1D019647A46}" type="presOf" srcId="{8D3A7134-AB16-4684-A083-2CD7CB3CA7BD}" destId="{72D1DADB-26B2-4F30-A285-11C25A4DCD4B}" srcOrd="0" destOrd="1" presId="urn:microsoft.com/office/officeart/2016/7/layout/LinearArrowProcessNumbered"/>
    <dgm:cxn modelId="{9CE00B5B-CC53-45BA-9CE2-10807482329A}" srcId="{24FC65AB-7D0E-4D53-847D-D0C5D2B7ABAD}" destId="{52D651E1-D949-4A4D-B4F9-7C17F70E4AB0}" srcOrd="0" destOrd="0" parTransId="{A3A915E6-8B3E-4ADB-B8A6-926841C00AC2}" sibTransId="{E77B4618-DB37-4687-8188-4324AABD0DA9}"/>
    <dgm:cxn modelId="{9702AF61-AFFA-4BA2-8F9C-B3F6DCE64F3F}" type="presOf" srcId="{FAA5B4E6-083F-4BB7-8A61-51CC4988DE96}" destId="{E3AE3B73-0590-4566-8634-8E384ED1C8B5}" srcOrd="0" destOrd="0" presId="urn:microsoft.com/office/officeart/2016/7/layout/LinearArrowProcessNumbered"/>
    <dgm:cxn modelId="{7D3B3F63-1103-4A89-90AD-7900F464EFE6}" srcId="{8FAC8391-466B-41C4-8E9A-F0C455420A18}" destId="{97CD93AD-7572-4A16-8D79-CE780E02DD36}" srcOrd="0" destOrd="0" parTransId="{58A54E27-EC7A-42DE-8E8D-C465A0C3EE2D}" sibTransId="{075A1A7B-133E-4F00-9C1E-CF020211C96C}"/>
    <dgm:cxn modelId="{726AC44C-C34D-4EF7-BA7C-955F684D3DAC}" type="presOf" srcId="{D434A833-B10A-46C3-912D-249477B41B0E}" destId="{84E99D02-A4B9-4B5F-9514-3A8969E7BCD2}" srcOrd="0" destOrd="0" presId="urn:microsoft.com/office/officeart/2016/7/layout/LinearArrowProcessNumbered"/>
    <dgm:cxn modelId="{71E86270-359B-4A78-9755-0AFBEC16697E}" srcId="{F7B9DB16-F5A5-4E65-8208-4C254343C615}" destId="{8F4285AD-355A-4AC5-8B79-7BF60724A44B}" srcOrd="0" destOrd="0" parTransId="{24DFD5F0-CC25-4170-A14E-258E6C257B33}" sibTransId="{371CA41D-B12B-4A28-A18B-D77388465CD5}"/>
    <dgm:cxn modelId="{9F99E472-FD0B-4349-9F99-EE5BE974214D}" srcId="{20C3C9F9-8AC2-4739-A1EC-6B19AF8CB8D8}" destId="{F7B9DB16-F5A5-4E65-8208-4C254343C615}" srcOrd="0" destOrd="0" parTransId="{A0785963-30E9-4104-80B9-8FED688FCE8E}" sibTransId="{FAA5B4E6-083F-4BB7-8A61-51CC4988DE96}"/>
    <dgm:cxn modelId="{5F4D8D7E-70B1-437B-88CA-0ECE7B758326}" type="presOf" srcId="{F7B9DB16-F5A5-4E65-8208-4C254343C615}" destId="{A2E596EA-600D-408B-8E62-B5D9D7BDE6B2}" srcOrd="0" destOrd="0" presId="urn:microsoft.com/office/officeart/2016/7/layout/LinearArrowProcessNumbered"/>
    <dgm:cxn modelId="{622CC17E-6059-473F-9941-8F4C1606C376}" type="presOf" srcId="{902CF9AE-B0D4-4ED5-AD89-38DC72ACB7FF}" destId="{13EA0B32-7D9F-493F-810A-019F9EF187AC}" srcOrd="0" destOrd="0" presId="urn:microsoft.com/office/officeart/2016/7/layout/LinearArrowProcessNumbered"/>
    <dgm:cxn modelId="{517308A9-EE1E-4DE5-B7DC-C04B1A5E0DED}" type="presOf" srcId="{8F4285AD-355A-4AC5-8B79-7BF60724A44B}" destId="{A2E596EA-600D-408B-8E62-B5D9D7BDE6B2}" srcOrd="0" destOrd="1" presId="urn:microsoft.com/office/officeart/2016/7/layout/LinearArrowProcessNumbered"/>
    <dgm:cxn modelId="{29A860AF-E700-4B88-AAAF-76DB1035C31D}" srcId="{20C3C9F9-8AC2-4739-A1EC-6B19AF8CB8D8}" destId="{24FC65AB-7D0E-4D53-847D-D0C5D2B7ABAD}" srcOrd="3" destOrd="0" parTransId="{D8852E50-AFED-4941-AD30-519E2402B664}" sibTransId="{F3DBBA94-489C-4871-9593-4B531AE81B58}"/>
    <dgm:cxn modelId="{1552DFCC-CE0D-40C5-BEFD-EEAAB93858E3}" srcId="{F5B73584-71B9-47FD-B594-6194CCCA1450}" destId="{8D3A7134-AB16-4684-A083-2CD7CB3CA7BD}" srcOrd="0" destOrd="0" parTransId="{11423886-F4B2-4F38-830A-C10BF1770723}" sibTransId="{742B763E-EFC6-460D-9AF5-AC0C3568A090}"/>
    <dgm:cxn modelId="{A844FBD1-6A86-469C-A1A8-98A0F0EA8790}" type="presOf" srcId="{8FAC8391-466B-41C4-8E9A-F0C455420A18}" destId="{3CB62AA1-5624-48AD-81AC-D962F5891797}" srcOrd="0" destOrd="0" presId="urn:microsoft.com/office/officeart/2016/7/layout/LinearArrowProcessNumbered"/>
    <dgm:cxn modelId="{D22674DE-6350-48C7-8901-F7F58BC1A961}" type="presOf" srcId="{F5B73584-71B9-47FD-B594-6194CCCA1450}" destId="{72D1DADB-26B2-4F30-A285-11C25A4DCD4B}" srcOrd="0" destOrd="0" presId="urn:microsoft.com/office/officeart/2016/7/layout/LinearArrowProcessNumbered"/>
    <dgm:cxn modelId="{C7971DE9-73CE-408A-8218-2C6506BF1AC6}" type="presOf" srcId="{97CD93AD-7572-4A16-8D79-CE780E02DD36}" destId="{3CB62AA1-5624-48AD-81AC-D962F5891797}" srcOrd="0" destOrd="1" presId="urn:microsoft.com/office/officeart/2016/7/layout/LinearArrowProcessNumbered"/>
    <dgm:cxn modelId="{7D7997E9-91C1-4AEF-8E91-14BF07D8FD9B}" type="presOf" srcId="{8B28D885-5D2B-46C5-AB9A-2FBF44F30FED}" destId="{B570808D-A996-4C62-9E46-C1E95BF63EF3}" srcOrd="0" destOrd="0" presId="urn:microsoft.com/office/officeart/2016/7/layout/LinearArrowProcessNumbered"/>
    <dgm:cxn modelId="{CC3B19F0-75BE-4FFF-96CA-2C1FBAF7B06F}" type="presOf" srcId="{EE2A9E37-378B-4894-A10C-0E1160204383}" destId="{8BB40E94-45C5-4631-9563-D00915DC4B26}" srcOrd="0" destOrd="0" presId="urn:microsoft.com/office/officeart/2016/7/layout/LinearArrowProcessNumbered"/>
    <dgm:cxn modelId="{F12E26F0-68E2-4343-86A3-CA83E49C94E6}" srcId="{20C3C9F9-8AC2-4739-A1EC-6B19AF8CB8D8}" destId="{F5B73584-71B9-47FD-B594-6194CCCA1450}" srcOrd="2" destOrd="0" parTransId="{428FE11C-8AD6-49A4-92ED-C1ED3F6D60B7}" sibTransId="{8B28D885-5D2B-46C5-AB9A-2FBF44F30FED}"/>
    <dgm:cxn modelId="{BDD3FBF8-26AB-4301-9528-E57C70BA84CD}" type="presOf" srcId="{B9E9E8EE-6BBC-4C2D-812E-E82061429B26}" destId="{13EA0B32-7D9F-493F-810A-019F9EF187AC}" srcOrd="0" destOrd="1" presId="urn:microsoft.com/office/officeart/2016/7/layout/LinearArrowProcessNumbered"/>
    <dgm:cxn modelId="{A25EB472-9549-4376-8964-99FDA8829A0B}" type="presParOf" srcId="{66CD1354-4957-4C1C-A122-AA1FAE5CFE2E}" destId="{D7443587-FFFB-46D7-A85C-8DACCD50C160}" srcOrd="0" destOrd="0" presId="urn:microsoft.com/office/officeart/2016/7/layout/LinearArrowProcessNumbered"/>
    <dgm:cxn modelId="{5B51CCFC-AB1E-4330-B979-022F96894115}" type="presParOf" srcId="{D7443587-FFFB-46D7-A85C-8DACCD50C160}" destId="{44DE1DED-200E-49FE-9D22-B3F95A72CF24}" srcOrd="0" destOrd="0" presId="urn:microsoft.com/office/officeart/2016/7/layout/LinearArrowProcessNumbered"/>
    <dgm:cxn modelId="{C70AC2B3-1F8B-49A0-9095-CA3C9C45B995}" type="presParOf" srcId="{D7443587-FFFB-46D7-A85C-8DACCD50C160}" destId="{783EFF8E-81DE-4F9D-88DB-C1B843268B03}" srcOrd="1" destOrd="0" presId="urn:microsoft.com/office/officeart/2016/7/layout/LinearArrowProcessNumbered"/>
    <dgm:cxn modelId="{97BEDB09-EB7C-43C7-8036-5C64FBB39529}" type="presParOf" srcId="{783EFF8E-81DE-4F9D-88DB-C1B843268B03}" destId="{D97EDFFD-2420-4C52-B47E-70C4EB0500EB}" srcOrd="0" destOrd="0" presId="urn:microsoft.com/office/officeart/2016/7/layout/LinearArrowProcessNumbered"/>
    <dgm:cxn modelId="{6CA2CA7D-B9BB-4D16-BC0B-F2602806568C}" type="presParOf" srcId="{783EFF8E-81DE-4F9D-88DB-C1B843268B03}" destId="{561C0442-A2B0-4A9E-93B5-73BDCF5BFE43}" srcOrd="1" destOrd="0" presId="urn:microsoft.com/office/officeart/2016/7/layout/LinearArrowProcessNumbered"/>
    <dgm:cxn modelId="{70760E6C-91F9-4EC6-91DF-6EB1ECAB5CD2}" type="presParOf" srcId="{783EFF8E-81DE-4F9D-88DB-C1B843268B03}" destId="{E3AE3B73-0590-4566-8634-8E384ED1C8B5}" srcOrd="2" destOrd="0" presId="urn:microsoft.com/office/officeart/2016/7/layout/LinearArrowProcessNumbered"/>
    <dgm:cxn modelId="{1D0C8D2A-4114-4C6B-92FB-2024403808AB}" type="presParOf" srcId="{783EFF8E-81DE-4F9D-88DB-C1B843268B03}" destId="{CA5975CF-FC9E-4638-993A-6A3013A95946}" srcOrd="3" destOrd="0" presId="urn:microsoft.com/office/officeart/2016/7/layout/LinearArrowProcessNumbered"/>
    <dgm:cxn modelId="{9A423F11-37F4-43E5-8965-C54CF2BE2B45}" type="presParOf" srcId="{D7443587-FFFB-46D7-A85C-8DACCD50C160}" destId="{A2E596EA-600D-408B-8E62-B5D9D7BDE6B2}" srcOrd="2" destOrd="0" presId="urn:microsoft.com/office/officeart/2016/7/layout/LinearArrowProcessNumbered"/>
    <dgm:cxn modelId="{90647FA5-A285-4281-886A-7DB772139944}" type="presParOf" srcId="{66CD1354-4957-4C1C-A122-AA1FAE5CFE2E}" destId="{A390FE1E-8332-4EAB-9CBA-79CF1903CD62}" srcOrd="1" destOrd="0" presId="urn:microsoft.com/office/officeart/2016/7/layout/LinearArrowProcessNumbered"/>
    <dgm:cxn modelId="{E20CAA42-084A-45C0-B186-688A375A4DB7}" type="presParOf" srcId="{66CD1354-4957-4C1C-A122-AA1FAE5CFE2E}" destId="{4BF137B2-1C34-480D-BC4F-9AAD203DA5B1}" srcOrd="2" destOrd="0" presId="urn:microsoft.com/office/officeart/2016/7/layout/LinearArrowProcessNumbered"/>
    <dgm:cxn modelId="{7678D222-62DC-4C0D-BEE3-80824A62DD0D}" type="presParOf" srcId="{4BF137B2-1C34-480D-BC4F-9AAD203DA5B1}" destId="{92DF2A7C-7DDF-4AF6-AB86-C572D6A47885}" srcOrd="0" destOrd="0" presId="urn:microsoft.com/office/officeart/2016/7/layout/LinearArrowProcessNumbered"/>
    <dgm:cxn modelId="{67829B5D-09D8-4AD6-8766-0FE808103C81}" type="presParOf" srcId="{4BF137B2-1C34-480D-BC4F-9AAD203DA5B1}" destId="{AB50D8E2-9480-4E95-BB9B-5CA75912094B}" srcOrd="1" destOrd="0" presId="urn:microsoft.com/office/officeart/2016/7/layout/LinearArrowProcessNumbered"/>
    <dgm:cxn modelId="{5E37152B-968C-449C-9CC0-145CB535A874}" type="presParOf" srcId="{AB50D8E2-9480-4E95-BB9B-5CA75912094B}" destId="{7236D36C-34A4-48F2-AF77-3716A2BAA22D}" srcOrd="0" destOrd="0" presId="urn:microsoft.com/office/officeart/2016/7/layout/LinearArrowProcessNumbered"/>
    <dgm:cxn modelId="{A79F86AE-97C0-4B9D-8BF2-702149669F5E}" type="presParOf" srcId="{AB50D8E2-9480-4E95-BB9B-5CA75912094B}" destId="{5BCF3902-41AE-4FC0-AFDA-D455F7A72452}" srcOrd="1" destOrd="0" presId="urn:microsoft.com/office/officeart/2016/7/layout/LinearArrowProcessNumbered"/>
    <dgm:cxn modelId="{D2051AC9-E049-485B-A3E0-CED71BFA83BD}" type="presParOf" srcId="{AB50D8E2-9480-4E95-BB9B-5CA75912094B}" destId="{84E99D02-A4B9-4B5F-9514-3A8969E7BCD2}" srcOrd="2" destOrd="0" presId="urn:microsoft.com/office/officeart/2016/7/layout/LinearArrowProcessNumbered"/>
    <dgm:cxn modelId="{26E9B7C7-DCBC-4C1E-AEC7-3D58F786FE16}" type="presParOf" srcId="{AB50D8E2-9480-4E95-BB9B-5CA75912094B}" destId="{AFCB0633-2A16-437F-B419-0114EED164B8}" srcOrd="3" destOrd="0" presId="urn:microsoft.com/office/officeart/2016/7/layout/LinearArrowProcessNumbered"/>
    <dgm:cxn modelId="{F25A3BC5-F308-4085-9DF5-9DF5FC850286}" type="presParOf" srcId="{4BF137B2-1C34-480D-BC4F-9AAD203DA5B1}" destId="{3CB62AA1-5624-48AD-81AC-D962F5891797}" srcOrd="2" destOrd="0" presId="urn:microsoft.com/office/officeart/2016/7/layout/LinearArrowProcessNumbered"/>
    <dgm:cxn modelId="{4E9E3CCC-F58E-4A95-BB9F-0ABAC462878E}" type="presParOf" srcId="{66CD1354-4957-4C1C-A122-AA1FAE5CFE2E}" destId="{60B5AF23-7845-4C07-8769-E5BD0C48588E}" srcOrd="3" destOrd="0" presId="urn:microsoft.com/office/officeart/2016/7/layout/LinearArrowProcessNumbered"/>
    <dgm:cxn modelId="{A4956547-0B4E-46F3-BA84-C05C5DC1E8F2}" type="presParOf" srcId="{66CD1354-4957-4C1C-A122-AA1FAE5CFE2E}" destId="{59099B6A-77B6-469C-9CCE-963DCE4336B8}" srcOrd="4" destOrd="0" presId="urn:microsoft.com/office/officeart/2016/7/layout/LinearArrowProcessNumbered"/>
    <dgm:cxn modelId="{1D825838-9A98-4335-9CB4-38B5FF9CB586}" type="presParOf" srcId="{59099B6A-77B6-469C-9CCE-963DCE4336B8}" destId="{A23D7F84-B260-45B2-962B-44788088D462}" srcOrd="0" destOrd="0" presId="urn:microsoft.com/office/officeart/2016/7/layout/LinearArrowProcessNumbered"/>
    <dgm:cxn modelId="{28ADB759-A294-47F2-B16B-1961781752DB}" type="presParOf" srcId="{59099B6A-77B6-469C-9CCE-963DCE4336B8}" destId="{30E37B8D-8CFE-486A-809E-ED04AA7AAD89}" srcOrd="1" destOrd="0" presId="urn:microsoft.com/office/officeart/2016/7/layout/LinearArrowProcessNumbered"/>
    <dgm:cxn modelId="{CFEF9703-EAAE-4AE2-8F9D-E2F98D3902E1}" type="presParOf" srcId="{30E37B8D-8CFE-486A-809E-ED04AA7AAD89}" destId="{08393A00-19E0-4014-8DB0-4D7CF5F1CC08}" srcOrd="0" destOrd="0" presId="urn:microsoft.com/office/officeart/2016/7/layout/LinearArrowProcessNumbered"/>
    <dgm:cxn modelId="{349D520D-F195-4290-B9DD-8E1E25FDA482}" type="presParOf" srcId="{30E37B8D-8CFE-486A-809E-ED04AA7AAD89}" destId="{8657F311-A1EF-4E5F-974D-5D3B4F232CA1}" srcOrd="1" destOrd="0" presId="urn:microsoft.com/office/officeart/2016/7/layout/LinearArrowProcessNumbered"/>
    <dgm:cxn modelId="{CC9254B4-B690-4A00-BC9B-6D90DF1E43F1}" type="presParOf" srcId="{30E37B8D-8CFE-486A-809E-ED04AA7AAD89}" destId="{B570808D-A996-4C62-9E46-C1E95BF63EF3}" srcOrd="2" destOrd="0" presId="urn:microsoft.com/office/officeart/2016/7/layout/LinearArrowProcessNumbered"/>
    <dgm:cxn modelId="{BF09F2EF-3053-4890-B326-BFBD877C6473}" type="presParOf" srcId="{30E37B8D-8CFE-486A-809E-ED04AA7AAD89}" destId="{F8EEEE66-9F5C-4BB3-8849-07A7EEC66BAB}" srcOrd="3" destOrd="0" presId="urn:microsoft.com/office/officeart/2016/7/layout/LinearArrowProcessNumbered"/>
    <dgm:cxn modelId="{8286ACEA-D213-47E4-85AC-EFF7DA7C21F4}" type="presParOf" srcId="{59099B6A-77B6-469C-9CCE-963DCE4336B8}" destId="{72D1DADB-26B2-4F30-A285-11C25A4DCD4B}" srcOrd="2" destOrd="0" presId="urn:microsoft.com/office/officeart/2016/7/layout/LinearArrowProcessNumbered"/>
    <dgm:cxn modelId="{0918C4D0-054B-4F79-9D15-06563F940E3B}" type="presParOf" srcId="{66CD1354-4957-4C1C-A122-AA1FAE5CFE2E}" destId="{E0138812-A64F-40EE-A4C2-5F6F9792B79F}" srcOrd="5" destOrd="0" presId="urn:microsoft.com/office/officeart/2016/7/layout/LinearArrowProcessNumbered"/>
    <dgm:cxn modelId="{19819C68-4313-4EF0-86FF-2B8C0B324584}" type="presParOf" srcId="{66CD1354-4957-4C1C-A122-AA1FAE5CFE2E}" destId="{7A196870-B9A4-4169-8550-3CDEDC24C83F}" srcOrd="6" destOrd="0" presId="urn:microsoft.com/office/officeart/2016/7/layout/LinearArrowProcessNumbered"/>
    <dgm:cxn modelId="{6BF67E59-6F2E-488B-9BFA-B00C0345817C}" type="presParOf" srcId="{7A196870-B9A4-4169-8550-3CDEDC24C83F}" destId="{B4C74BAA-0CCF-445F-88D8-25F7C855DBCA}" srcOrd="0" destOrd="0" presId="urn:microsoft.com/office/officeart/2016/7/layout/LinearArrowProcessNumbered"/>
    <dgm:cxn modelId="{A5363705-DB20-42A7-9178-B75534B90A64}" type="presParOf" srcId="{7A196870-B9A4-4169-8550-3CDEDC24C83F}" destId="{0D4CC616-2579-423D-BFDE-749BB0AD81B5}" srcOrd="1" destOrd="0" presId="urn:microsoft.com/office/officeart/2016/7/layout/LinearArrowProcessNumbered"/>
    <dgm:cxn modelId="{ACD888BD-8524-4748-9008-9FEC0DCC9D7E}" type="presParOf" srcId="{0D4CC616-2579-423D-BFDE-749BB0AD81B5}" destId="{183793A0-B812-426C-83DB-4C2F86516A9D}" srcOrd="0" destOrd="0" presId="urn:microsoft.com/office/officeart/2016/7/layout/LinearArrowProcessNumbered"/>
    <dgm:cxn modelId="{6E01270F-3B30-4B52-94E6-F74F689A8164}" type="presParOf" srcId="{0D4CC616-2579-423D-BFDE-749BB0AD81B5}" destId="{58E313D1-CEBA-4D1A-92F6-8B6C07443D7B}" srcOrd="1" destOrd="0" presId="urn:microsoft.com/office/officeart/2016/7/layout/LinearArrowProcessNumbered"/>
    <dgm:cxn modelId="{EBC8A777-E90D-45F5-9FAC-C9DC9610DA59}" type="presParOf" srcId="{0D4CC616-2579-423D-BFDE-749BB0AD81B5}" destId="{D5BC8D3E-D45D-46E3-BEB8-141923A6D10D}" srcOrd="2" destOrd="0" presId="urn:microsoft.com/office/officeart/2016/7/layout/LinearArrowProcessNumbered"/>
    <dgm:cxn modelId="{8088D1AE-D780-4244-9737-5A6F9347F893}" type="presParOf" srcId="{0D4CC616-2579-423D-BFDE-749BB0AD81B5}" destId="{A147DEBB-C0E8-49A6-B85D-9624F6B95D3C}" srcOrd="3" destOrd="0" presId="urn:microsoft.com/office/officeart/2016/7/layout/LinearArrowProcessNumbered"/>
    <dgm:cxn modelId="{2995FECF-7565-4A08-80CC-E673880C2F6C}" type="presParOf" srcId="{7A196870-B9A4-4169-8550-3CDEDC24C83F}" destId="{B57D7732-906D-44A3-9968-F97CAC7CEEC8}" srcOrd="2" destOrd="0" presId="urn:microsoft.com/office/officeart/2016/7/layout/LinearArrowProcessNumbered"/>
    <dgm:cxn modelId="{772328C3-BA1F-4FFB-8502-9F7F483DCBC4}" type="presParOf" srcId="{66CD1354-4957-4C1C-A122-AA1FAE5CFE2E}" destId="{8D23DE51-087D-4A80-99AB-844917585BAC}" srcOrd="7" destOrd="0" presId="urn:microsoft.com/office/officeart/2016/7/layout/LinearArrowProcessNumbered"/>
    <dgm:cxn modelId="{B4610816-09F2-4759-AD49-20435C2317B0}" type="presParOf" srcId="{66CD1354-4957-4C1C-A122-AA1FAE5CFE2E}" destId="{102730DA-D226-4804-8431-14C355789350}" srcOrd="8" destOrd="0" presId="urn:microsoft.com/office/officeart/2016/7/layout/LinearArrowProcessNumbered"/>
    <dgm:cxn modelId="{3635628D-F18E-45C7-BE94-AB10FD568201}" type="presParOf" srcId="{102730DA-D226-4804-8431-14C355789350}" destId="{55B0D6B0-4ECA-418D-AAB2-7F1D9269F232}" srcOrd="0" destOrd="0" presId="urn:microsoft.com/office/officeart/2016/7/layout/LinearArrowProcessNumbered"/>
    <dgm:cxn modelId="{F7E42CB2-9C7B-4BA1-A185-3D31FAC0BBFA}" type="presParOf" srcId="{102730DA-D226-4804-8431-14C355789350}" destId="{45C1E2E8-88C2-4A87-8FA9-FA1BA64B1BBC}" srcOrd="1" destOrd="0" presId="urn:microsoft.com/office/officeart/2016/7/layout/LinearArrowProcessNumbered"/>
    <dgm:cxn modelId="{CA872692-89FA-41F2-B23F-D38B9FB7A97A}" type="presParOf" srcId="{45C1E2E8-88C2-4A87-8FA9-FA1BA64B1BBC}" destId="{C4460DBF-C3D2-4F42-9DC4-78D290EA9737}" srcOrd="0" destOrd="0" presId="urn:microsoft.com/office/officeart/2016/7/layout/LinearArrowProcessNumbered"/>
    <dgm:cxn modelId="{CCEAC91E-09B9-449E-8556-72CF27DEF5AB}" type="presParOf" srcId="{45C1E2E8-88C2-4A87-8FA9-FA1BA64B1BBC}" destId="{E9447151-8475-4801-9D93-0F2AFD37F570}" srcOrd="1" destOrd="0" presId="urn:microsoft.com/office/officeart/2016/7/layout/LinearArrowProcessNumbered"/>
    <dgm:cxn modelId="{139E3BE4-02B9-4E98-AB27-D9519F18F0FB}" type="presParOf" srcId="{45C1E2E8-88C2-4A87-8FA9-FA1BA64B1BBC}" destId="{8BB40E94-45C5-4631-9563-D00915DC4B26}" srcOrd="2" destOrd="0" presId="urn:microsoft.com/office/officeart/2016/7/layout/LinearArrowProcessNumbered"/>
    <dgm:cxn modelId="{F253AE4F-1DD8-475F-95D0-EF55FD22C8FD}" type="presParOf" srcId="{45C1E2E8-88C2-4A87-8FA9-FA1BA64B1BBC}" destId="{C9861464-4E57-45D0-AEF8-240248F77929}" srcOrd="3" destOrd="0" presId="urn:microsoft.com/office/officeart/2016/7/layout/LinearArrowProcessNumbered"/>
    <dgm:cxn modelId="{7EF7E0C4-B0CB-426C-A31C-6F51C09E5620}" type="presParOf" srcId="{102730DA-D226-4804-8431-14C355789350}" destId="{13EA0B32-7D9F-493F-810A-019F9EF187A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7AF62-0A15-4D39-884C-2F0D08B2C8C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045C127-2F20-4992-8B0B-A8F709F59AA3}">
      <dgm:prSet/>
      <dgm:spPr/>
      <dgm:t>
        <a:bodyPr/>
        <a:lstStyle/>
        <a:p>
          <a:pPr rtl="0"/>
          <a:r>
            <a:rPr lang="en-US" dirty="0">
              <a:latin typeface="Times New Roman"/>
              <a:cs typeface="Times New Roman"/>
            </a:rPr>
            <a:t>the aggregate time taken by this strategy for finding optimal solution is less</a:t>
          </a:r>
          <a:endParaRPr lang="en-US" dirty="0"/>
        </a:p>
      </dgm:t>
    </dgm:pt>
    <dgm:pt modelId="{F9ED3779-A1A1-4B98-8A58-9236D8CF7264}" type="parTrans" cxnId="{79DC6841-AEE6-47FB-A800-2AF541831566}">
      <dgm:prSet/>
      <dgm:spPr/>
      <dgm:t>
        <a:bodyPr/>
        <a:lstStyle/>
        <a:p>
          <a:endParaRPr lang="en-US"/>
        </a:p>
      </dgm:t>
    </dgm:pt>
    <dgm:pt modelId="{E3F9B114-80C1-4E8F-BF50-004A7F795CE9}" type="sibTrans" cxnId="{79DC6841-AEE6-47FB-A800-2AF541831566}">
      <dgm:prSet/>
      <dgm:spPr/>
      <dgm:t>
        <a:bodyPr/>
        <a:lstStyle/>
        <a:p>
          <a:endParaRPr lang="en-US"/>
        </a:p>
      </dgm:t>
    </dgm:pt>
    <dgm:pt modelId="{CA1466EF-EEFF-4848-896F-09A3BF2191F9}">
      <dgm:prSet phldr="0"/>
      <dgm:spPr/>
      <dgm:t>
        <a:bodyPr/>
        <a:lstStyle/>
        <a:p>
          <a:pPr rtl="0"/>
          <a:r>
            <a:rPr lang="en-US" dirty="0">
              <a:latin typeface="Times New Roman"/>
              <a:cs typeface="Times New Roman"/>
            </a:rPr>
            <a:t>Ensures that each row and column of whole cost matrix has at least one zero element</a:t>
          </a:r>
          <a:endParaRPr lang="en-US" dirty="0"/>
        </a:p>
      </dgm:t>
    </dgm:pt>
    <dgm:pt modelId="{9FA967D1-8168-4627-854B-6F790F8E063E}" type="parTrans" cxnId="{3A0F9E80-7A1D-42D5-885E-F4891884ACE4}">
      <dgm:prSet/>
      <dgm:spPr/>
    </dgm:pt>
    <dgm:pt modelId="{851B0DD5-ACBB-498D-9EA0-4B896E60CEC0}" type="sibTrans" cxnId="{3A0F9E80-7A1D-42D5-885E-F4891884ACE4}">
      <dgm:prSet/>
      <dgm:spPr/>
    </dgm:pt>
    <dgm:pt modelId="{108DC496-D894-4656-8C68-A5988423D718}">
      <dgm:prSet phldr="0"/>
      <dgm:spPr/>
      <dgm:t>
        <a:bodyPr/>
        <a:lstStyle/>
        <a:p>
          <a:pPr rtl="0"/>
          <a:r>
            <a:rPr lang="en-US" dirty="0">
              <a:latin typeface="Times New Roman"/>
              <a:cs typeface="Times New Roman"/>
            </a:rPr>
            <a:t>Less iterations than Hungarian Method</a:t>
          </a:r>
          <a:endParaRPr lang="en-US" dirty="0"/>
        </a:p>
      </dgm:t>
    </dgm:pt>
    <dgm:pt modelId="{8C1D17FE-660D-46AB-80DF-B9F1A1645E46}" type="parTrans" cxnId="{6AF132A0-1121-4222-AD8D-E71E67648D27}">
      <dgm:prSet/>
      <dgm:spPr/>
    </dgm:pt>
    <dgm:pt modelId="{F23DC96F-E228-49A0-8910-2761B0CF7593}" type="sibTrans" cxnId="{6AF132A0-1121-4222-AD8D-E71E67648D27}">
      <dgm:prSet/>
      <dgm:spPr/>
    </dgm:pt>
    <dgm:pt modelId="{6B77F152-75AC-41FF-83BC-FD230752C90C}" type="pres">
      <dgm:prSet presAssocID="{2057AF62-0A15-4D39-884C-2F0D08B2C8CE}" presName="vert0" presStyleCnt="0">
        <dgm:presLayoutVars>
          <dgm:dir/>
          <dgm:animOne val="branch"/>
          <dgm:animLvl val="lvl"/>
        </dgm:presLayoutVars>
      </dgm:prSet>
      <dgm:spPr/>
    </dgm:pt>
    <dgm:pt modelId="{7372D2EC-556C-4F26-8BB9-90F4834F9636}" type="pres">
      <dgm:prSet presAssocID="{CA1466EF-EEFF-4848-896F-09A3BF2191F9}" presName="thickLine" presStyleLbl="alignNode1" presStyleIdx="0" presStyleCnt="3"/>
      <dgm:spPr/>
    </dgm:pt>
    <dgm:pt modelId="{6718DFDD-80FC-4A54-9E4B-F55297A4F7FD}" type="pres">
      <dgm:prSet presAssocID="{CA1466EF-EEFF-4848-896F-09A3BF2191F9}" presName="horz1" presStyleCnt="0"/>
      <dgm:spPr/>
    </dgm:pt>
    <dgm:pt modelId="{4CC95EE1-09B8-4184-99F2-EE56D728D35E}" type="pres">
      <dgm:prSet presAssocID="{CA1466EF-EEFF-4848-896F-09A3BF2191F9}" presName="tx1" presStyleLbl="revTx" presStyleIdx="0" presStyleCnt="3"/>
      <dgm:spPr/>
    </dgm:pt>
    <dgm:pt modelId="{1E6B8AD0-F329-41EC-B3A7-D1F889A0AD70}" type="pres">
      <dgm:prSet presAssocID="{CA1466EF-EEFF-4848-896F-09A3BF2191F9}" presName="vert1" presStyleCnt="0"/>
      <dgm:spPr/>
    </dgm:pt>
    <dgm:pt modelId="{C8E78D0B-4B67-4BB1-8CF8-F0AE91BB4D45}" type="pres">
      <dgm:prSet presAssocID="{5045C127-2F20-4992-8B0B-A8F709F59AA3}" presName="thickLine" presStyleLbl="alignNode1" presStyleIdx="1" presStyleCnt="3"/>
      <dgm:spPr/>
    </dgm:pt>
    <dgm:pt modelId="{53422924-3406-4598-81C2-2710BCBB58CA}" type="pres">
      <dgm:prSet presAssocID="{5045C127-2F20-4992-8B0B-A8F709F59AA3}" presName="horz1" presStyleCnt="0"/>
      <dgm:spPr/>
    </dgm:pt>
    <dgm:pt modelId="{BB7F0DC2-C11B-4A66-ACBB-D6F5EA51ACC1}" type="pres">
      <dgm:prSet presAssocID="{5045C127-2F20-4992-8B0B-A8F709F59AA3}" presName="tx1" presStyleLbl="revTx" presStyleIdx="1" presStyleCnt="3"/>
      <dgm:spPr/>
    </dgm:pt>
    <dgm:pt modelId="{907DFC30-63EE-46FA-8B9A-408A1BDCC18A}" type="pres">
      <dgm:prSet presAssocID="{5045C127-2F20-4992-8B0B-A8F709F59AA3}" presName="vert1" presStyleCnt="0"/>
      <dgm:spPr/>
    </dgm:pt>
    <dgm:pt modelId="{BE3DBCFB-442D-4158-B123-6CAE9B877A91}" type="pres">
      <dgm:prSet presAssocID="{108DC496-D894-4656-8C68-A5988423D718}" presName="thickLine" presStyleLbl="alignNode1" presStyleIdx="2" presStyleCnt="3"/>
      <dgm:spPr/>
    </dgm:pt>
    <dgm:pt modelId="{040D0ADD-7BB6-4CBB-B99B-EE36D903F27B}" type="pres">
      <dgm:prSet presAssocID="{108DC496-D894-4656-8C68-A5988423D718}" presName="horz1" presStyleCnt="0"/>
      <dgm:spPr/>
    </dgm:pt>
    <dgm:pt modelId="{DB490B62-B2C7-4E33-BCCB-DAC0C4AB5C0D}" type="pres">
      <dgm:prSet presAssocID="{108DC496-D894-4656-8C68-A5988423D718}" presName="tx1" presStyleLbl="revTx" presStyleIdx="2" presStyleCnt="3"/>
      <dgm:spPr/>
    </dgm:pt>
    <dgm:pt modelId="{1A8FC111-4871-4726-8B01-B9F6FF2B760A}" type="pres">
      <dgm:prSet presAssocID="{108DC496-D894-4656-8C68-A5988423D718}" presName="vert1" presStyleCnt="0"/>
      <dgm:spPr/>
    </dgm:pt>
  </dgm:ptLst>
  <dgm:cxnLst>
    <dgm:cxn modelId="{786D2517-4398-4E27-A718-01EDE6D7D093}" type="presOf" srcId="{108DC496-D894-4656-8C68-A5988423D718}" destId="{DB490B62-B2C7-4E33-BCCB-DAC0C4AB5C0D}" srcOrd="0" destOrd="0" presId="urn:microsoft.com/office/officeart/2008/layout/LinedList"/>
    <dgm:cxn modelId="{79DC6841-AEE6-47FB-A800-2AF541831566}" srcId="{2057AF62-0A15-4D39-884C-2F0D08B2C8CE}" destId="{5045C127-2F20-4992-8B0B-A8F709F59AA3}" srcOrd="1" destOrd="0" parTransId="{F9ED3779-A1A1-4B98-8A58-9236D8CF7264}" sibTransId="{E3F9B114-80C1-4E8F-BF50-004A7F795CE9}"/>
    <dgm:cxn modelId="{3A0F9E80-7A1D-42D5-885E-F4891884ACE4}" srcId="{2057AF62-0A15-4D39-884C-2F0D08B2C8CE}" destId="{CA1466EF-EEFF-4848-896F-09A3BF2191F9}" srcOrd="0" destOrd="0" parTransId="{9FA967D1-8168-4627-854B-6F790F8E063E}" sibTransId="{851B0DD5-ACBB-498D-9EA0-4B896E60CEC0}"/>
    <dgm:cxn modelId="{6AF132A0-1121-4222-AD8D-E71E67648D27}" srcId="{2057AF62-0A15-4D39-884C-2F0D08B2C8CE}" destId="{108DC496-D894-4656-8C68-A5988423D718}" srcOrd="2" destOrd="0" parTransId="{8C1D17FE-660D-46AB-80DF-B9F1A1645E46}" sibTransId="{F23DC96F-E228-49A0-8910-2761B0CF7593}"/>
    <dgm:cxn modelId="{A5FFB2C1-641C-4F7D-ADA9-D9F78291C7AC}" type="presOf" srcId="{5045C127-2F20-4992-8B0B-A8F709F59AA3}" destId="{BB7F0DC2-C11B-4A66-ACBB-D6F5EA51ACC1}" srcOrd="0" destOrd="0" presId="urn:microsoft.com/office/officeart/2008/layout/LinedList"/>
    <dgm:cxn modelId="{50B8BEE1-4E8D-484B-9F10-D9FAC3EE00C6}" type="presOf" srcId="{CA1466EF-EEFF-4848-896F-09A3BF2191F9}" destId="{4CC95EE1-09B8-4184-99F2-EE56D728D35E}" srcOrd="0" destOrd="0" presId="urn:microsoft.com/office/officeart/2008/layout/LinedList"/>
    <dgm:cxn modelId="{4B2532FE-AA97-4A3E-A215-F011098EAB6C}" type="presOf" srcId="{2057AF62-0A15-4D39-884C-2F0D08B2C8CE}" destId="{6B77F152-75AC-41FF-83BC-FD230752C90C}" srcOrd="0" destOrd="0" presId="urn:microsoft.com/office/officeart/2008/layout/LinedList"/>
    <dgm:cxn modelId="{9DEB5339-BD8E-425E-955E-4926AB23278D}" type="presParOf" srcId="{6B77F152-75AC-41FF-83BC-FD230752C90C}" destId="{7372D2EC-556C-4F26-8BB9-90F4834F9636}" srcOrd="0" destOrd="0" presId="urn:microsoft.com/office/officeart/2008/layout/LinedList"/>
    <dgm:cxn modelId="{3C02C314-13B9-4E97-A19E-A299E731F1A0}" type="presParOf" srcId="{6B77F152-75AC-41FF-83BC-FD230752C90C}" destId="{6718DFDD-80FC-4A54-9E4B-F55297A4F7FD}" srcOrd="1" destOrd="0" presId="urn:microsoft.com/office/officeart/2008/layout/LinedList"/>
    <dgm:cxn modelId="{8A8337CA-F524-4AD4-8467-36D626AB2989}" type="presParOf" srcId="{6718DFDD-80FC-4A54-9E4B-F55297A4F7FD}" destId="{4CC95EE1-09B8-4184-99F2-EE56D728D35E}" srcOrd="0" destOrd="0" presId="urn:microsoft.com/office/officeart/2008/layout/LinedList"/>
    <dgm:cxn modelId="{1DBF00A7-ADAB-4D0F-81F9-D05B07B1D3BB}" type="presParOf" srcId="{6718DFDD-80FC-4A54-9E4B-F55297A4F7FD}" destId="{1E6B8AD0-F329-41EC-B3A7-D1F889A0AD70}" srcOrd="1" destOrd="0" presId="urn:microsoft.com/office/officeart/2008/layout/LinedList"/>
    <dgm:cxn modelId="{7C056EBB-40F4-4431-B63F-F6C0B5B9F904}" type="presParOf" srcId="{6B77F152-75AC-41FF-83BC-FD230752C90C}" destId="{C8E78D0B-4B67-4BB1-8CF8-F0AE91BB4D45}" srcOrd="2" destOrd="0" presId="urn:microsoft.com/office/officeart/2008/layout/LinedList"/>
    <dgm:cxn modelId="{EB871A49-0745-47B9-A9B8-96DE56DAD31E}" type="presParOf" srcId="{6B77F152-75AC-41FF-83BC-FD230752C90C}" destId="{53422924-3406-4598-81C2-2710BCBB58CA}" srcOrd="3" destOrd="0" presId="urn:microsoft.com/office/officeart/2008/layout/LinedList"/>
    <dgm:cxn modelId="{9F3FA26B-24BE-4929-B971-C12A3280EDF4}" type="presParOf" srcId="{53422924-3406-4598-81C2-2710BCBB58CA}" destId="{BB7F0DC2-C11B-4A66-ACBB-D6F5EA51ACC1}" srcOrd="0" destOrd="0" presId="urn:microsoft.com/office/officeart/2008/layout/LinedList"/>
    <dgm:cxn modelId="{E3A02AE1-B538-460D-883A-749C23E25207}" type="presParOf" srcId="{53422924-3406-4598-81C2-2710BCBB58CA}" destId="{907DFC30-63EE-46FA-8B9A-408A1BDCC18A}" srcOrd="1" destOrd="0" presId="urn:microsoft.com/office/officeart/2008/layout/LinedList"/>
    <dgm:cxn modelId="{9C5E9678-D74F-4021-86E3-022C91A8D4F1}" type="presParOf" srcId="{6B77F152-75AC-41FF-83BC-FD230752C90C}" destId="{BE3DBCFB-442D-4158-B123-6CAE9B877A91}" srcOrd="4" destOrd="0" presId="urn:microsoft.com/office/officeart/2008/layout/LinedList"/>
    <dgm:cxn modelId="{F2123792-4AD0-4FE2-B4C7-9F521DF77193}" type="presParOf" srcId="{6B77F152-75AC-41FF-83BC-FD230752C90C}" destId="{040D0ADD-7BB6-4CBB-B99B-EE36D903F27B}" srcOrd="5" destOrd="0" presId="urn:microsoft.com/office/officeart/2008/layout/LinedList"/>
    <dgm:cxn modelId="{BBCBAA71-843C-4CBE-BE2D-19DF6C6E97FB}" type="presParOf" srcId="{040D0ADD-7BB6-4CBB-B99B-EE36D903F27B}" destId="{DB490B62-B2C7-4E33-BCCB-DAC0C4AB5C0D}" srcOrd="0" destOrd="0" presId="urn:microsoft.com/office/officeart/2008/layout/LinedList"/>
    <dgm:cxn modelId="{48A89FD7-5842-4D17-8EDA-869654E328AD}" type="presParOf" srcId="{040D0ADD-7BB6-4CBB-B99B-EE36D903F27B}" destId="{1A8FC111-4871-4726-8B01-B9F6FF2B76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257398-11AE-47EC-9848-5BD5D59855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7A0C13D-C276-4E3C-9457-01119A3F0308}">
      <dgm:prSet/>
      <dgm:spPr/>
      <dgm:t>
        <a:bodyPr/>
        <a:lstStyle/>
        <a:p>
          <a:r>
            <a:rPr lang="en-US" dirty="0">
              <a:latin typeface="Times New Roman"/>
              <a:cs typeface="Times New Roman"/>
            </a:rPr>
            <a:t>Assignment problem is important in optimization techniques with real-life applications.</a:t>
          </a:r>
        </a:p>
      </dgm:t>
    </dgm:pt>
    <dgm:pt modelId="{0A0B0271-D60C-4976-83D3-5D23CB3B446B}" type="parTrans" cxnId="{89F52C29-F76D-4CC3-8BA7-A36FE584C664}">
      <dgm:prSet/>
      <dgm:spPr/>
      <dgm:t>
        <a:bodyPr/>
        <a:lstStyle/>
        <a:p>
          <a:endParaRPr lang="en-US"/>
        </a:p>
      </dgm:t>
    </dgm:pt>
    <dgm:pt modelId="{3AC6CC50-479E-4C55-884B-467CCDD2D729}" type="sibTrans" cxnId="{89F52C29-F76D-4CC3-8BA7-A36FE584C664}">
      <dgm:prSet/>
      <dgm:spPr/>
      <dgm:t>
        <a:bodyPr/>
        <a:lstStyle/>
        <a:p>
          <a:endParaRPr lang="en-US"/>
        </a:p>
      </dgm:t>
    </dgm:pt>
    <dgm:pt modelId="{1B41E38C-FD88-4B29-AE45-0B8ACB4D2428}">
      <dgm:prSet/>
      <dgm:spPr/>
      <dgm:t>
        <a:bodyPr/>
        <a:lstStyle/>
        <a:p>
          <a:r>
            <a:rPr lang="en-US" dirty="0">
              <a:latin typeface="Times New Roman"/>
              <a:cs typeface="Times New Roman"/>
            </a:rPr>
            <a:t>Different methods can be used to solve the problem, including manual solving techniques such as maximization, minimization, balanced, unbalanced Problem, and the Hungarian method.</a:t>
          </a:r>
        </a:p>
      </dgm:t>
    </dgm:pt>
    <dgm:pt modelId="{AB2B6A7F-3FBA-41B7-BFB0-08A8D622B7E8}" type="parTrans" cxnId="{1F3A6082-1364-4AB9-B4EF-9CFFC8F738F6}">
      <dgm:prSet/>
      <dgm:spPr/>
      <dgm:t>
        <a:bodyPr/>
        <a:lstStyle/>
        <a:p>
          <a:endParaRPr lang="en-US"/>
        </a:p>
      </dgm:t>
    </dgm:pt>
    <dgm:pt modelId="{5DE4B9B9-13BE-434E-BBA8-2A9DF9734CF4}" type="sibTrans" cxnId="{1F3A6082-1364-4AB9-B4EF-9CFFC8F738F6}">
      <dgm:prSet/>
      <dgm:spPr/>
      <dgm:t>
        <a:bodyPr/>
        <a:lstStyle/>
        <a:p>
          <a:endParaRPr lang="en-US"/>
        </a:p>
      </dgm:t>
    </dgm:pt>
    <dgm:pt modelId="{238D738D-37CC-4A1C-ADCE-1C3136C394F6}">
      <dgm:prSet/>
      <dgm:spPr/>
      <dgm:t>
        <a:bodyPr/>
        <a:lstStyle/>
        <a:p>
          <a:r>
            <a:rPr lang="en-US" dirty="0">
              <a:latin typeface="Times New Roman"/>
              <a:cs typeface="Times New Roman"/>
            </a:rPr>
            <a:t>Excel provides an efficient and accurate approach to solving the problem.</a:t>
          </a:r>
        </a:p>
      </dgm:t>
    </dgm:pt>
    <dgm:pt modelId="{20ADB934-E0D4-4F74-9EAF-AEEA289A9BEB}" type="parTrans" cxnId="{567176D7-D6A1-4E11-9E1B-F848C848C43B}">
      <dgm:prSet/>
      <dgm:spPr/>
      <dgm:t>
        <a:bodyPr/>
        <a:lstStyle/>
        <a:p>
          <a:endParaRPr lang="en-US"/>
        </a:p>
      </dgm:t>
    </dgm:pt>
    <dgm:pt modelId="{C95EBCA4-C135-4CAB-95A0-2D107A6C4458}" type="sibTrans" cxnId="{567176D7-D6A1-4E11-9E1B-F848C848C43B}">
      <dgm:prSet/>
      <dgm:spPr/>
      <dgm:t>
        <a:bodyPr/>
        <a:lstStyle/>
        <a:p>
          <a:endParaRPr lang="en-US"/>
        </a:p>
      </dgm:t>
    </dgm:pt>
    <dgm:pt modelId="{D0E788D5-9D0A-4A04-95F8-F3EAB06251A7}">
      <dgm:prSet/>
      <dgm:spPr/>
      <dgm:t>
        <a:bodyPr/>
        <a:lstStyle/>
        <a:p>
          <a:r>
            <a:rPr lang="en-US" dirty="0">
              <a:latin typeface="Times New Roman"/>
              <a:cs typeface="Times New Roman"/>
            </a:rPr>
            <a:t>Understanding the assignment problem and its solving techniques is crucial for making optimal decisions in real-life situations.</a:t>
          </a:r>
        </a:p>
      </dgm:t>
    </dgm:pt>
    <dgm:pt modelId="{7C726A49-92C8-41C3-9FB7-FD9840515DCB}" type="parTrans" cxnId="{06CC3655-BB4A-4A65-85A0-B04FF527D3D4}">
      <dgm:prSet/>
      <dgm:spPr/>
      <dgm:t>
        <a:bodyPr/>
        <a:lstStyle/>
        <a:p>
          <a:endParaRPr lang="en-US"/>
        </a:p>
      </dgm:t>
    </dgm:pt>
    <dgm:pt modelId="{853BB72D-765B-4953-B3EB-51D8A17BF7C8}" type="sibTrans" cxnId="{06CC3655-BB4A-4A65-85A0-B04FF527D3D4}">
      <dgm:prSet/>
      <dgm:spPr/>
      <dgm:t>
        <a:bodyPr/>
        <a:lstStyle/>
        <a:p>
          <a:endParaRPr lang="en-US"/>
        </a:p>
      </dgm:t>
    </dgm:pt>
    <dgm:pt modelId="{A0649587-D2E0-4C45-B1BD-84EFB22B4EA7}" type="pres">
      <dgm:prSet presAssocID="{74257398-11AE-47EC-9848-5BD5D59855ED}" presName="linear" presStyleCnt="0">
        <dgm:presLayoutVars>
          <dgm:animLvl val="lvl"/>
          <dgm:resizeHandles val="exact"/>
        </dgm:presLayoutVars>
      </dgm:prSet>
      <dgm:spPr/>
    </dgm:pt>
    <dgm:pt modelId="{8C0067B3-F9F9-433F-909C-BD1658120F78}" type="pres">
      <dgm:prSet presAssocID="{27A0C13D-C276-4E3C-9457-01119A3F0308}" presName="parentText" presStyleLbl="node1" presStyleIdx="0" presStyleCnt="4">
        <dgm:presLayoutVars>
          <dgm:chMax val="0"/>
          <dgm:bulletEnabled val="1"/>
        </dgm:presLayoutVars>
      </dgm:prSet>
      <dgm:spPr/>
    </dgm:pt>
    <dgm:pt modelId="{52B5440A-8933-4F1E-931A-2A4258D313B3}" type="pres">
      <dgm:prSet presAssocID="{3AC6CC50-479E-4C55-884B-467CCDD2D729}" presName="spacer" presStyleCnt="0"/>
      <dgm:spPr/>
    </dgm:pt>
    <dgm:pt modelId="{750E8795-CC9E-4CEE-B0FF-A46634071A14}" type="pres">
      <dgm:prSet presAssocID="{1B41E38C-FD88-4B29-AE45-0B8ACB4D2428}" presName="parentText" presStyleLbl="node1" presStyleIdx="1" presStyleCnt="4">
        <dgm:presLayoutVars>
          <dgm:chMax val="0"/>
          <dgm:bulletEnabled val="1"/>
        </dgm:presLayoutVars>
      </dgm:prSet>
      <dgm:spPr/>
    </dgm:pt>
    <dgm:pt modelId="{CCE5BEC1-1445-4DB1-A0F5-2D668838BBC1}" type="pres">
      <dgm:prSet presAssocID="{5DE4B9B9-13BE-434E-BBA8-2A9DF9734CF4}" presName="spacer" presStyleCnt="0"/>
      <dgm:spPr/>
    </dgm:pt>
    <dgm:pt modelId="{83E88703-2A0F-4081-9CF8-66EDC4E41BE3}" type="pres">
      <dgm:prSet presAssocID="{238D738D-37CC-4A1C-ADCE-1C3136C394F6}" presName="parentText" presStyleLbl="node1" presStyleIdx="2" presStyleCnt="4">
        <dgm:presLayoutVars>
          <dgm:chMax val="0"/>
          <dgm:bulletEnabled val="1"/>
        </dgm:presLayoutVars>
      </dgm:prSet>
      <dgm:spPr/>
    </dgm:pt>
    <dgm:pt modelId="{5B96E464-B10B-4606-9BDD-D68AE02B07FE}" type="pres">
      <dgm:prSet presAssocID="{C95EBCA4-C135-4CAB-95A0-2D107A6C4458}" presName="spacer" presStyleCnt="0"/>
      <dgm:spPr/>
    </dgm:pt>
    <dgm:pt modelId="{82603D5B-1258-4B6D-BE1D-030C0C38245A}" type="pres">
      <dgm:prSet presAssocID="{D0E788D5-9D0A-4A04-95F8-F3EAB06251A7}" presName="parentText" presStyleLbl="node1" presStyleIdx="3" presStyleCnt="4">
        <dgm:presLayoutVars>
          <dgm:chMax val="0"/>
          <dgm:bulletEnabled val="1"/>
        </dgm:presLayoutVars>
      </dgm:prSet>
      <dgm:spPr/>
    </dgm:pt>
  </dgm:ptLst>
  <dgm:cxnLst>
    <dgm:cxn modelId="{D216A013-729A-4B68-A19D-675B6FAB1797}" type="presOf" srcId="{27A0C13D-C276-4E3C-9457-01119A3F0308}" destId="{8C0067B3-F9F9-433F-909C-BD1658120F78}" srcOrd="0" destOrd="0" presId="urn:microsoft.com/office/officeart/2005/8/layout/vList2"/>
    <dgm:cxn modelId="{89F52C29-F76D-4CC3-8BA7-A36FE584C664}" srcId="{74257398-11AE-47EC-9848-5BD5D59855ED}" destId="{27A0C13D-C276-4E3C-9457-01119A3F0308}" srcOrd="0" destOrd="0" parTransId="{0A0B0271-D60C-4976-83D3-5D23CB3B446B}" sibTransId="{3AC6CC50-479E-4C55-884B-467CCDD2D729}"/>
    <dgm:cxn modelId="{6B8AE039-57EE-49C6-A32F-DA426B2B79B0}" type="presOf" srcId="{238D738D-37CC-4A1C-ADCE-1C3136C394F6}" destId="{83E88703-2A0F-4081-9CF8-66EDC4E41BE3}" srcOrd="0" destOrd="0" presId="urn:microsoft.com/office/officeart/2005/8/layout/vList2"/>
    <dgm:cxn modelId="{6DBDF265-4776-4B75-B149-8B642D2BCA6B}" type="presOf" srcId="{1B41E38C-FD88-4B29-AE45-0B8ACB4D2428}" destId="{750E8795-CC9E-4CEE-B0FF-A46634071A14}" srcOrd="0" destOrd="0" presId="urn:microsoft.com/office/officeart/2005/8/layout/vList2"/>
    <dgm:cxn modelId="{9343756B-CAF6-4378-90C5-8FE149DEE77C}" type="presOf" srcId="{D0E788D5-9D0A-4A04-95F8-F3EAB06251A7}" destId="{82603D5B-1258-4B6D-BE1D-030C0C38245A}" srcOrd="0" destOrd="0" presId="urn:microsoft.com/office/officeart/2005/8/layout/vList2"/>
    <dgm:cxn modelId="{06CC3655-BB4A-4A65-85A0-B04FF527D3D4}" srcId="{74257398-11AE-47EC-9848-5BD5D59855ED}" destId="{D0E788D5-9D0A-4A04-95F8-F3EAB06251A7}" srcOrd="3" destOrd="0" parTransId="{7C726A49-92C8-41C3-9FB7-FD9840515DCB}" sibTransId="{853BB72D-765B-4953-B3EB-51D8A17BF7C8}"/>
    <dgm:cxn modelId="{1C8CDA76-3670-40D1-A3A8-20D30E626996}" type="presOf" srcId="{74257398-11AE-47EC-9848-5BD5D59855ED}" destId="{A0649587-D2E0-4C45-B1BD-84EFB22B4EA7}" srcOrd="0" destOrd="0" presId="urn:microsoft.com/office/officeart/2005/8/layout/vList2"/>
    <dgm:cxn modelId="{1F3A6082-1364-4AB9-B4EF-9CFFC8F738F6}" srcId="{74257398-11AE-47EC-9848-5BD5D59855ED}" destId="{1B41E38C-FD88-4B29-AE45-0B8ACB4D2428}" srcOrd="1" destOrd="0" parTransId="{AB2B6A7F-3FBA-41B7-BFB0-08A8D622B7E8}" sibTransId="{5DE4B9B9-13BE-434E-BBA8-2A9DF9734CF4}"/>
    <dgm:cxn modelId="{567176D7-D6A1-4E11-9E1B-F848C848C43B}" srcId="{74257398-11AE-47EC-9848-5BD5D59855ED}" destId="{238D738D-37CC-4A1C-ADCE-1C3136C394F6}" srcOrd="2" destOrd="0" parTransId="{20ADB934-E0D4-4F74-9EAF-AEEA289A9BEB}" sibTransId="{C95EBCA4-C135-4CAB-95A0-2D107A6C4458}"/>
    <dgm:cxn modelId="{D61755FC-2C50-40C9-8925-E49AED79D30C}" type="presParOf" srcId="{A0649587-D2E0-4C45-B1BD-84EFB22B4EA7}" destId="{8C0067B3-F9F9-433F-909C-BD1658120F78}" srcOrd="0" destOrd="0" presId="urn:microsoft.com/office/officeart/2005/8/layout/vList2"/>
    <dgm:cxn modelId="{D80CED56-8B6B-4B04-BBCB-CBC62809E90C}" type="presParOf" srcId="{A0649587-D2E0-4C45-B1BD-84EFB22B4EA7}" destId="{52B5440A-8933-4F1E-931A-2A4258D313B3}" srcOrd="1" destOrd="0" presId="urn:microsoft.com/office/officeart/2005/8/layout/vList2"/>
    <dgm:cxn modelId="{14393EC7-F522-4AF6-AFA7-CB9BBBC1FD0B}" type="presParOf" srcId="{A0649587-D2E0-4C45-B1BD-84EFB22B4EA7}" destId="{750E8795-CC9E-4CEE-B0FF-A46634071A14}" srcOrd="2" destOrd="0" presId="urn:microsoft.com/office/officeart/2005/8/layout/vList2"/>
    <dgm:cxn modelId="{E9E9B462-4F57-4A5F-B512-323E18BF9FD8}" type="presParOf" srcId="{A0649587-D2E0-4C45-B1BD-84EFB22B4EA7}" destId="{CCE5BEC1-1445-4DB1-A0F5-2D668838BBC1}" srcOrd="3" destOrd="0" presId="urn:microsoft.com/office/officeart/2005/8/layout/vList2"/>
    <dgm:cxn modelId="{087AEF5C-D2E8-451C-9E2D-2088390D7F50}" type="presParOf" srcId="{A0649587-D2E0-4C45-B1BD-84EFB22B4EA7}" destId="{83E88703-2A0F-4081-9CF8-66EDC4E41BE3}" srcOrd="4" destOrd="0" presId="urn:microsoft.com/office/officeart/2005/8/layout/vList2"/>
    <dgm:cxn modelId="{AB71D5B9-9EAE-436A-A795-BF8626354ED8}" type="presParOf" srcId="{A0649587-D2E0-4C45-B1BD-84EFB22B4EA7}" destId="{5B96E464-B10B-4606-9BDD-D68AE02B07FE}" srcOrd="5" destOrd="0" presId="urn:microsoft.com/office/officeart/2005/8/layout/vList2"/>
    <dgm:cxn modelId="{CE0D8964-D3DA-42C0-AA90-0756E49E7382}" type="presParOf" srcId="{A0649587-D2E0-4C45-B1BD-84EFB22B4EA7}" destId="{82603D5B-1258-4B6D-BE1D-030C0C3824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77454-32A6-4F00-830A-FF601B658776}">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936D4-0CDA-489D-BEAF-90772C29AC2F}">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ABC67-AB9D-40CE-BC45-9977BD88DDD7}">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An assignment problem is a particular case of transportation problem. </a:t>
          </a:r>
        </a:p>
      </dsp:txBody>
      <dsp:txXfrm>
        <a:off x="1058686" y="1808"/>
        <a:ext cx="9456913" cy="916611"/>
      </dsp:txXfrm>
    </dsp:sp>
    <dsp:sp modelId="{E91771D4-258B-43EC-BB7C-C66E7116369E}">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64817-DDB4-4FDB-8AD3-EDB3FC0A479F}">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68F02-22B2-4FC9-807D-0D1B3BF8AF54}">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The objective is to assign a number of resources to an equal number of activities . </a:t>
          </a:r>
        </a:p>
      </dsp:txBody>
      <dsp:txXfrm>
        <a:off x="1058686" y="1147573"/>
        <a:ext cx="9456913" cy="916611"/>
      </dsp:txXfrm>
    </dsp:sp>
    <dsp:sp modelId="{58F8C2BB-0AD6-4C75-9246-754E3A802CEB}">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2B74A-5FF4-45C0-BF88-1CB6DEF00C14}">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B2D57-309F-467A-8FE7-0D165B78902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So as to minimize total cost or maximize total profit of allocation.</a:t>
          </a:r>
        </a:p>
      </dsp:txBody>
      <dsp:txXfrm>
        <a:off x="1058686" y="2293338"/>
        <a:ext cx="9456913" cy="916611"/>
      </dsp:txXfrm>
    </dsp:sp>
    <dsp:sp modelId="{16CE447A-44F7-4BC9-9744-8B312F9E4327}">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CA24C-D99E-4E16-B3C8-8D0391F0F6BE}">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E40E3C-F284-40C1-A2E4-9548D8B1C08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The assignment problem can be stated that in the form of mxn matrix cij called a Cost Matrix (or) Effectiveness Matrix where cij is the cost of assigning i th machine to j th job.</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EDFFD-2420-4C52-B47E-70C4EB0500EB}">
      <dsp:nvSpPr>
        <dsp:cNvPr id="0" name=""/>
        <dsp:cNvSpPr/>
      </dsp:nvSpPr>
      <dsp:spPr>
        <a:xfrm>
          <a:off x="1056693" y="1022812"/>
          <a:ext cx="840221"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1C0442-A2B0-4A9E-93B5-73BDCF5BFE43}">
      <dsp:nvSpPr>
        <dsp:cNvPr id="0" name=""/>
        <dsp:cNvSpPr/>
      </dsp:nvSpPr>
      <dsp:spPr>
        <a:xfrm>
          <a:off x="1947328" y="952201"/>
          <a:ext cx="96625" cy="181664"/>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AE3B73-0590-4566-8634-8E384ED1C8B5}">
      <dsp:nvSpPr>
        <dsp:cNvPr id="0" name=""/>
        <dsp:cNvSpPr/>
      </dsp:nvSpPr>
      <dsp:spPr>
        <a:xfrm>
          <a:off x="529840" y="601023"/>
          <a:ext cx="843651" cy="84365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53390" y="724573"/>
        <a:ext cx="596551" cy="596551"/>
      </dsp:txXfrm>
    </dsp:sp>
    <dsp:sp modelId="{A2E596EA-600D-408B-8E62-B5D9D7BDE6B2}">
      <dsp:nvSpPr>
        <dsp:cNvPr id="0" name=""/>
        <dsp:cNvSpPr/>
      </dsp:nvSpPr>
      <dsp:spPr>
        <a:xfrm>
          <a:off x="6416" y="1610274"/>
          <a:ext cx="1890497"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488950">
            <a:lnSpc>
              <a:spcPct val="90000"/>
            </a:lnSpc>
            <a:spcBef>
              <a:spcPct val="0"/>
            </a:spcBef>
            <a:spcAft>
              <a:spcPct val="35000"/>
            </a:spcAft>
            <a:buNone/>
          </a:pPr>
          <a:r>
            <a:rPr lang="en-US" sz="1100" kern="1200"/>
            <a:t>Step 1.</a:t>
          </a:r>
        </a:p>
        <a:p>
          <a:pPr marL="57150" lvl="1" indent="-57150" algn="l" defTabSz="488950">
            <a:lnSpc>
              <a:spcPct val="90000"/>
            </a:lnSpc>
            <a:spcBef>
              <a:spcPct val="0"/>
            </a:spcBef>
            <a:spcAft>
              <a:spcPct val="15000"/>
            </a:spcAft>
            <a:buChar char="•"/>
          </a:pPr>
          <a:r>
            <a:rPr lang="en-US" sz="1100" kern="1200"/>
            <a:t>Subtract the smallest entry in each row from all the other entries in the row. This will make the smallest entry in the row now equal to 0. </a:t>
          </a:r>
        </a:p>
      </dsp:txBody>
      <dsp:txXfrm>
        <a:off x="6416" y="1988373"/>
        <a:ext cx="1890497" cy="1587501"/>
      </dsp:txXfrm>
    </dsp:sp>
    <dsp:sp modelId="{7236D36C-34A4-48F2-AF77-3716A2BAA22D}">
      <dsp:nvSpPr>
        <dsp:cNvPr id="0" name=""/>
        <dsp:cNvSpPr/>
      </dsp:nvSpPr>
      <dsp:spPr>
        <a:xfrm>
          <a:off x="2106970" y="1022812"/>
          <a:ext cx="1890497"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CF3902-41AE-4FC0-AFDA-D455F7A72452}">
      <dsp:nvSpPr>
        <dsp:cNvPr id="0" name=""/>
        <dsp:cNvSpPr/>
      </dsp:nvSpPr>
      <dsp:spPr>
        <a:xfrm>
          <a:off x="4047881" y="952200"/>
          <a:ext cx="96625" cy="181665"/>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E99D02-A4B9-4B5F-9514-3A8969E7BCD2}">
      <dsp:nvSpPr>
        <dsp:cNvPr id="0" name=""/>
        <dsp:cNvSpPr/>
      </dsp:nvSpPr>
      <dsp:spPr>
        <a:xfrm>
          <a:off x="2630393" y="601022"/>
          <a:ext cx="843651" cy="84365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943" y="724572"/>
        <a:ext cx="596551" cy="596551"/>
      </dsp:txXfrm>
    </dsp:sp>
    <dsp:sp modelId="{3CB62AA1-5624-48AD-81AC-D962F5891797}">
      <dsp:nvSpPr>
        <dsp:cNvPr id="0" name=""/>
        <dsp:cNvSpPr/>
      </dsp:nvSpPr>
      <dsp:spPr>
        <a:xfrm>
          <a:off x="2106970" y="1610274"/>
          <a:ext cx="1890497"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488950">
            <a:lnSpc>
              <a:spcPct val="90000"/>
            </a:lnSpc>
            <a:spcBef>
              <a:spcPct val="0"/>
            </a:spcBef>
            <a:spcAft>
              <a:spcPct val="35000"/>
            </a:spcAft>
            <a:buNone/>
          </a:pPr>
          <a:r>
            <a:rPr lang="en-US" sz="1100" kern="1200"/>
            <a:t>Step 2.</a:t>
          </a:r>
        </a:p>
        <a:p>
          <a:pPr marL="57150" lvl="1" indent="-57150" algn="l" defTabSz="488950">
            <a:lnSpc>
              <a:spcPct val="90000"/>
            </a:lnSpc>
            <a:spcBef>
              <a:spcPct val="0"/>
            </a:spcBef>
            <a:spcAft>
              <a:spcPct val="15000"/>
            </a:spcAft>
            <a:buChar char="•"/>
          </a:pPr>
          <a:r>
            <a:rPr lang="en-US" sz="1100" kern="1200"/>
            <a:t>Subtract the smallest entry in each column from all the other entries in the column. This will make the smallest entry in the column now equal to 0. </a:t>
          </a:r>
        </a:p>
      </dsp:txBody>
      <dsp:txXfrm>
        <a:off x="2106970" y="1988373"/>
        <a:ext cx="1890497" cy="1587501"/>
      </dsp:txXfrm>
    </dsp:sp>
    <dsp:sp modelId="{08393A00-19E0-4014-8DB0-4D7CF5F1CC08}">
      <dsp:nvSpPr>
        <dsp:cNvPr id="0" name=""/>
        <dsp:cNvSpPr/>
      </dsp:nvSpPr>
      <dsp:spPr>
        <a:xfrm>
          <a:off x="4207523" y="1022812"/>
          <a:ext cx="1890497"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57F311-A1EF-4E5F-974D-5D3B4F232CA1}">
      <dsp:nvSpPr>
        <dsp:cNvPr id="0" name=""/>
        <dsp:cNvSpPr/>
      </dsp:nvSpPr>
      <dsp:spPr>
        <a:xfrm>
          <a:off x="6148434" y="952200"/>
          <a:ext cx="96625" cy="181665"/>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0808D-A996-4C62-9E46-C1E95BF63EF3}">
      <dsp:nvSpPr>
        <dsp:cNvPr id="0" name=""/>
        <dsp:cNvSpPr/>
      </dsp:nvSpPr>
      <dsp:spPr>
        <a:xfrm>
          <a:off x="4730946" y="601022"/>
          <a:ext cx="843651" cy="84365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54496" y="724572"/>
        <a:ext cx="596551" cy="596551"/>
      </dsp:txXfrm>
    </dsp:sp>
    <dsp:sp modelId="{72D1DADB-26B2-4F30-A285-11C25A4DCD4B}">
      <dsp:nvSpPr>
        <dsp:cNvPr id="0" name=""/>
        <dsp:cNvSpPr/>
      </dsp:nvSpPr>
      <dsp:spPr>
        <a:xfrm>
          <a:off x="4207523" y="1610274"/>
          <a:ext cx="1890497"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488950">
            <a:lnSpc>
              <a:spcPct val="90000"/>
            </a:lnSpc>
            <a:spcBef>
              <a:spcPct val="0"/>
            </a:spcBef>
            <a:spcAft>
              <a:spcPct val="35000"/>
            </a:spcAft>
            <a:buNone/>
          </a:pPr>
          <a:r>
            <a:rPr lang="en-US" sz="1100" kern="1200"/>
            <a:t>Step 3.</a:t>
          </a:r>
        </a:p>
        <a:p>
          <a:pPr marL="57150" lvl="1" indent="-57150" algn="l" defTabSz="488950">
            <a:lnSpc>
              <a:spcPct val="90000"/>
            </a:lnSpc>
            <a:spcBef>
              <a:spcPct val="0"/>
            </a:spcBef>
            <a:spcAft>
              <a:spcPct val="15000"/>
            </a:spcAft>
            <a:buChar char="•"/>
          </a:pPr>
          <a:r>
            <a:rPr lang="en-US" sz="1100" kern="1200"/>
            <a:t>Draw lines through the row and columns that have 0 entries such that the fewest lines possible are drawn. </a:t>
          </a:r>
        </a:p>
      </dsp:txBody>
      <dsp:txXfrm>
        <a:off x="4207523" y="1988373"/>
        <a:ext cx="1890497" cy="1587501"/>
      </dsp:txXfrm>
    </dsp:sp>
    <dsp:sp modelId="{183793A0-B812-426C-83DB-4C2F86516A9D}">
      <dsp:nvSpPr>
        <dsp:cNvPr id="0" name=""/>
        <dsp:cNvSpPr/>
      </dsp:nvSpPr>
      <dsp:spPr>
        <a:xfrm>
          <a:off x="6308076" y="1022812"/>
          <a:ext cx="1890497"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E313D1-CEBA-4D1A-92F6-8B6C07443D7B}">
      <dsp:nvSpPr>
        <dsp:cNvPr id="0" name=""/>
        <dsp:cNvSpPr/>
      </dsp:nvSpPr>
      <dsp:spPr>
        <a:xfrm>
          <a:off x="8248987" y="952200"/>
          <a:ext cx="96625" cy="181665"/>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BC8D3E-D45D-46E3-BEB8-141923A6D10D}">
      <dsp:nvSpPr>
        <dsp:cNvPr id="0" name=""/>
        <dsp:cNvSpPr/>
      </dsp:nvSpPr>
      <dsp:spPr>
        <a:xfrm>
          <a:off x="6831499" y="601022"/>
          <a:ext cx="843651" cy="84365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55049" y="724572"/>
        <a:ext cx="596551" cy="596551"/>
      </dsp:txXfrm>
    </dsp:sp>
    <dsp:sp modelId="{B57D7732-906D-44A3-9968-F97CAC7CEEC8}">
      <dsp:nvSpPr>
        <dsp:cNvPr id="0" name=""/>
        <dsp:cNvSpPr/>
      </dsp:nvSpPr>
      <dsp:spPr>
        <a:xfrm>
          <a:off x="6308076" y="1610274"/>
          <a:ext cx="1890497"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488950">
            <a:lnSpc>
              <a:spcPct val="90000"/>
            </a:lnSpc>
            <a:spcBef>
              <a:spcPct val="0"/>
            </a:spcBef>
            <a:spcAft>
              <a:spcPct val="35000"/>
            </a:spcAft>
            <a:buNone/>
          </a:pPr>
          <a:r>
            <a:rPr lang="en-US" sz="1100" kern="1200"/>
            <a:t>Step 4.</a:t>
          </a:r>
        </a:p>
        <a:p>
          <a:pPr marL="57150" lvl="1" indent="-57150" algn="l" defTabSz="488950">
            <a:lnSpc>
              <a:spcPct val="90000"/>
            </a:lnSpc>
            <a:spcBef>
              <a:spcPct val="0"/>
            </a:spcBef>
            <a:spcAft>
              <a:spcPct val="15000"/>
            </a:spcAft>
            <a:buChar char="•"/>
          </a:pPr>
          <a:r>
            <a:rPr lang="en-US" sz="1100" kern="1200"/>
            <a:t>If there are n lines drawn, an optimal assignment of zeros is possible and the algorithm is finished. If the number of lines is less than n, then the optimal number of zeroes is not yet reached. Go to the next Step 5. </a:t>
          </a:r>
        </a:p>
      </dsp:txBody>
      <dsp:txXfrm>
        <a:off x="6308076" y="1988373"/>
        <a:ext cx="1890497" cy="1587501"/>
      </dsp:txXfrm>
    </dsp:sp>
    <dsp:sp modelId="{C4460DBF-C3D2-4F42-9DC4-78D290EA9737}">
      <dsp:nvSpPr>
        <dsp:cNvPr id="0" name=""/>
        <dsp:cNvSpPr/>
      </dsp:nvSpPr>
      <dsp:spPr>
        <a:xfrm>
          <a:off x="8408629" y="1022812"/>
          <a:ext cx="945248"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B40E94-45C5-4631-9563-D00915DC4B26}">
      <dsp:nvSpPr>
        <dsp:cNvPr id="0" name=""/>
        <dsp:cNvSpPr/>
      </dsp:nvSpPr>
      <dsp:spPr>
        <a:xfrm>
          <a:off x="8932053" y="601022"/>
          <a:ext cx="843651" cy="843651"/>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9055603" y="724572"/>
        <a:ext cx="596551" cy="596551"/>
      </dsp:txXfrm>
    </dsp:sp>
    <dsp:sp modelId="{13EA0B32-7D9F-493F-810A-019F9EF187AC}">
      <dsp:nvSpPr>
        <dsp:cNvPr id="0" name=""/>
        <dsp:cNvSpPr/>
      </dsp:nvSpPr>
      <dsp:spPr>
        <a:xfrm>
          <a:off x="8408629" y="1610274"/>
          <a:ext cx="1890497"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488950">
            <a:lnSpc>
              <a:spcPct val="90000"/>
            </a:lnSpc>
            <a:spcBef>
              <a:spcPct val="0"/>
            </a:spcBef>
            <a:spcAft>
              <a:spcPct val="35000"/>
            </a:spcAft>
            <a:buNone/>
          </a:pPr>
          <a:r>
            <a:rPr lang="en-US" sz="1100" kern="1200"/>
            <a:t>Step 5.</a:t>
          </a:r>
        </a:p>
        <a:p>
          <a:pPr marL="57150" lvl="1" indent="-57150" algn="l" defTabSz="488950">
            <a:lnSpc>
              <a:spcPct val="90000"/>
            </a:lnSpc>
            <a:spcBef>
              <a:spcPct val="0"/>
            </a:spcBef>
            <a:spcAft>
              <a:spcPct val="15000"/>
            </a:spcAft>
            <a:buChar char="•"/>
          </a:pPr>
          <a:r>
            <a:rPr lang="en-US" sz="1100" kern="1200"/>
            <a:t>Find the smallest entry (es) not covered by any line. Subtract this entry from each row that isn’t crossed out, and then add it to each column that is covered by two lines. Then, go back to Step 3.</a:t>
          </a:r>
        </a:p>
      </dsp:txBody>
      <dsp:txXfrm>
        <a:off x="8408629" y="1988373"/>
        <a:ext cx="1890497" cy="15875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2D2EC-556C-4F26-8BB9-90F4834F9636}">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95EE1-09B8-4184-99F2-EE56D728D35E}">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US" sz="3700" kern="1200" dirty="0">
              <a:latin typeface="Times New Roman"/>
              <a:cs typeface="Times New Roman"/>
            </a:rPr>
            <a:t>Ensures that each row and column of whole cost matrix has at least one zero element</a:t>
          </a:r>
          <a:endParaRPr lang="en-US" sz="3700" kern="1200" dirty="0"/>
        </a:p>
      </dsp:txBody>
      <dsp:txXfrm>
        <a:off x="0" y="2703"/>
        <a:ext cx="6900512" cy="1843578"/>
      </dsp:txXfrm>
    </dsp:sp>
    <dsp:sp modelId="{C8E78D0B-4B67-4BB1-8CF8-F0AE91BB4D45}">
      <dsp:nvSpPr>
        <dsp:cNvPr id="0" name=""/>
        <dsp:cNvSpPr/>
      </dsp:nvSpPr>
      <dsp:spPr>
        <a:xfrm>
          <a:off x="0" y="184628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F0DC2-C11B-4A66-ACBB-D6F5EA51ACC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US" sz="3700" kern="1200" dirty="0">
              <a:latin typeface="Times New Roman"/>
              <a:cs typeface="Times New Roman"/>
            </a:rPr>
            <a:t>the aggregate time taken by this strategy for finding optimal solution is less</a:t>
          </a:r>
          <a:endParaRPr lang="en-US" sz="3700" kern="1200" dirty="0"/>
        </a:p>
      </dsp:txBody>
      <dsp:txXfrm>
        <a:off x="0" y="1846281"/>
        <a:ext cx="6900512" cy="1843578"/>
      </dsp:txXfrm>
    </dsp:sp>
    <dsp:sp modelId="{BE3DBCFB-442D-4158-B123-6CAE9B877A91}">
      <dsp:nvSpPr>
        <dsp:cNvPr id="0" name=""/>
        <dsp:cNvSpPr/>
      </dsp:nvSpPr>
      <dsp:spPr>
        <a:xfrm>
          <a:off x="0" y="3689859"/>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90B62-B2C7-4E33-BCCB-DAC0C4AB5C0D}">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US" sz="3700" kern="1200" dirty="0">
              <a:latin typeface="Times New Roman"/>
              <a:cs typeface="Times New Roman"/>
            </a:rPr>
            <a:t>Less iterations than Hungarian Method</a:t>
          </a:r>
          <a:endParaRPr lang="en-US" sz="3700" kern="1200" dirty="0"/>
        </a:p>
      </dsp:txBody>
      <dsp:txXfrm>
        <a:off x="0" y="3689859"/>
        <a:ext cx="6900512" cy="1843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067B3-F9F9-433F-909C-BD1658120F78}">
      <dsp:nvSpPr>
        <dsp:cNvPr id="0" name=""/>
        <dsp:cNvSpPr/>
      </dsp:nvSpPr>
      <dsp:spPr>
        <a:xfrm>
          <a:off x="0" y="416492"/>
          <a:ext cx="105156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mes New Roman"/>
              <a:cs typeface="Times New Roman"/>
            </a:rPr>
            <a:t>Assignment problem is important in optimization techniques with real-life applications.</a:t>
          </a:r>
        </a:p>
      </dsp:txBody>
      <dsp:txXfrm>
        <a:off x="40724" y="457216"/>
        <a:ext cx="10434152" cy="752780"/>
      </dsp:txXfrm>
    </dsp:sp>
    <dsp:sp modelId="{750E8795-CC9E-4CEE-B0FF-A46634071A14}">
      <dsp:nvSpPr>
        <dsp:cNvPr id="0" name=""/>
        <dsp:cNvSpPr/>
      </dsp:nvSpPr>
      <dsp:spPr>
        <a:xfrm>
          <a:off x="0" y="1311200"/>
          <a:ext cx="105156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mes New Roman"/>
              <a:cs typeface="Times New Roman"/>
            </a:rPr>
            <a:t>Different methods can be used to solve the problem, including manual solving techniques such as maximization, minimization, balanced, unbalanced Problem, and the Hungarian method.</a:t>
          </a:r>
        </a:p>
      </dsp:txBody>
      <dsp:txXfrm>
        <a:off x="40724" y="1351924"/>
        <a:ext cx="10434152" cy="752780"/>
      </dsp:txXfrm>
    </dsp:sp>
    <dsp:sp modelId="{83E88703-2A0F-4081-9CF8-66EDC4E41BE3}">
      <dsp:nvSpPr>
        <dsp:cNvPr id="0" name=""/>
        <dsp:cNvSpPr/>
      </dsp:nvSpPr>
      <dsp:spPr>
        <a:xfrm>
          <a:off x="0" y="2205909"/>
          <a:ext cx="105156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mes New Roman"/>
              <a:cs typeface="Times New Roman"/>
            </a:rPr>
            <a:t>Excel provides an efficient and accurate approach to solving the problem.</a:t>
          </a:r>
        </a:p>
      </dsp:txBody>
      <dsp:txXfrm>
        <a:off x="40724" y="2246633"/>
        <a:ext cx="10434152" cy="752780"/>
      </dsp:txXfrm>
    </dsp:sp>
    <dsp:sp modelId="{82603D5B-1258-4B6D-BE1D-030C0C38245A}">
      <dsp:nvSpPr>
        <dsp:cNvPr id="0" name=""/>
        <dsp:cNvSpPr/>
      </dsp:nvSpPr>
      <dsp:spPr>
        <a:xfrm>
          <a:off x="0" y="3100617"/>
          <a:ext cx="105156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Times New Roman"/>
              <a:cs typeface="Times New Roman"/>
            </a:rPr>
            <a:t>Understanding the assignment problem and its solving techniques is crucial for making optimal decisions in real-life situations.</a:t>
          </a:r>
        </a:p>
      </dsp:txBody>
      <dsp:txXfrm>
        <a:off x="40724" y="3141341"/>
        <a:ext cx="10434152" cy="7527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hyperlink" Target="https://www.researchgate.net/publication/344559969_Development_of_an_accelerating_hungarian_method_for_assignment_problems" TargetMode="External"/><Relationship Id="rId2" Type="http://schemas.openxmlformats.org/officeDocument/2006/relationships/hyperlink" Target="https://www.jetir.org/papers/JETIR1801037.pdf" TargetMode="External"/><Relationship Id="rId1" Type="http://schemas.openxmlformats.org/officeDocument/2006/relationships/slideLayout" Target="../slideLayouts/slideLayout2.xml"/><Relationship Id="rId4" Type="http://schemas.openxmlformats.org/officeDocument/2006/relationships/hyperlink" Target="https://ijisrt.com/wp-content/uploads/2017/10/New-Approach-to-Solve-Assignment-Problem.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6220C-1EA2-3F03-B1A4-11AABF3A9156}"/>
              </a:ext>
            </a:extLst>
          </p:cNvPr>
          <p:cNvSpPr>
            <a:spLocks noGrp="1"/>
          </p:cNvSpPr>
          <p:nvPr>
            <p:ph type="ctrTitle"/>
          </p:nvPr>
        </p:nvSpPr>
        <p:spPr>
          <a:xfrm>
            <a:off x="8014980" y="524408"/>
            <a:ext cx="4266598" cy="1655483"/>
          </a:xfrm>
        </p:spPr>
        <p:txBody>
          <a:bodyPr vert="horz" lIns="91440" tIns="45720" rIns="91440" bIns="45720" rtlCol="0" anchor="b">
            <a:normAutofit/>
          </a:bodyPr>
          <a:lstStyle/>
          <a:p>
            <a:pPr algn="l"/>
            <a:r>
              <a:rPr lang="en-US" sz="4000" b="1" dirty="0">
                <a:latin typeface="Times New Roman"/>
                <a:ea typeface="Verdana"/>
                <a:cs typeface="Times New Roman"/>
              </a:rPr>
              <a:t>ASSIGNMENT PROBLEM</a:t>
            </a:r>
          </a:p>
        </p:txBody>
      </p:sp>
      <p:pic>
        <p:nvPicPr>
          <p:cNvPr id="4" name="Picture 5" descr="A picture containing diagram&#10;&#10;Description automatically generated">
            <a:extLst>
              <a:ext uri="{FF2B5EF4-FFF2-40B4-BE49-F238E27FC236}">
                <a16:creationId xmlns:a16="http://schemas.microsoft.com/office/drawing/2014/main" id="{0D4589CA-5CAC-D617-53EC-26231EA99196}"/>
              </a:ext>
            </a:extLst>
          </p:cNvPr>
          <p:cNvPicPr>
            <a:picLocks noChangeAspect="1"/>
          </p:cNvPicPr>
          <p:nvPr/>
        </p:nvPicPr>
        <p:blipFill rotWithShape="1">
          <a:blip r:embed="rId2"/>
          <a:srcRect l="5874" r="6008" b="9789"/>
          <a:stretch/>
        </p:blipFill>
        <p:spPr>
          <a:xfrm>
            <a:off x="20" y="431"/>
            <a:ext cx="8124833" cy="5780899"/>
          </a:xfrm>
          <a:prstGeom prst="rect">
            <a:avLst/>
          </a:prstGeom>
        </p:spPr>
      </p:pic>
      <p:sp>
        <p:nvSpPr>
          <p:cNvPr id="3" name="Content Placeholder 2">
            <a:extLst>
              <a:ext uri="{FF2B5EF4-FFF2-40B4-BE49-F238E27FC236}">
                <a16:creationId xmlns:a16="http://schemas.microsoft.com/office/drawing/2014/main" id="{7E8363B7-7976-B87B-BB02-97FEAF069B7C}"/>
              </a:ext>
            </a:extLst>
          </p:cNvPr>
          <p:cNvSpPr>
            <a:spLocks noGrp="1"/>
          </p:cNvSpPr>
          <p:nvPr>
            <p:ph type="subTitle" idx="1"/>
          </p:nvPr>
        </p:nvSpPr>
        <p:spPr>
          <a:xfrm>
            <a:off x="8352354" y="2877934"/>
            <a:ext cx="3489590" cy="3080739"/>
          </a:xfrm>
        </p:spPr>
        <p:txBody>
          <a:bodyPr vert="horz" lIns="91440" tIns="45720" rIns="91440" bIns="45720" rtlCol="0" anchor="t">
            <a:normAutofit/>
          </a:bodyPr>
          <a:lstStyle/>
          <a:p>
            <a:pPr algn="l"/>
            <a:r>
              <a:rPr lang="en-US" dirty="0">
                <a:latin typeface="Times New Roman"/>
                <a:ea typeface="Verdana"/>
                <a:cs typeface="Times New Roman"/>
              </a:rPr>
              <a:t>Presentation by</a:t>
            </a:r>
            <a:endParaRPr lang="en-US">
              <a:latin typeface="Times New Roman"/>
              <a:ea typeface="Verdana"/>
              <a:cs typeface="Times New Roman"/>
            </a:endParaRPr>
          </a:p>
          <a:p>
            <a:pPr algn="l"/>
            <a:r>
              <a:rPr lang="en-US" dirty="0">
                <a:latin typeface="Times New Roman"/>
                <a:ea typeface="Verdana"/>
                <a:cs typeface="Times New Roman"/>
              </a:rPr>
              <a:t>R007 Bhagyashree Birje</a:t>
            </a:r>
          </a:p>
          <a:p>
            <a:pPr algn="l"/>
            <a:r>
              <a:rPr lang="en-US" dirty="0">
                <a:latin typeface="Times New Roman"/>
                <a:ea typeface="Verdana"/>
                <a:cs typeface="Times New Roman"/>
              </a:rPr>
              <a:t>R011 </a:t>
            </a:r>
            <a:r>
              <a:rPr lang="en-US" dirty="0" err="1">
                <a:latin typeface="Times New Roman"/>
                <a:ea typeface="Verdana"/>
                <a:cs typeface="Times New Roman"/>
              </a:rPr>
              <a:t>Tanishkaa</a:t>
            </a:r>
            <a:r>
              <a:rPr lang="en-US" dirty="0">
                <a:latin typeface="Times New Roman"/>
                <a:ea typeface="Verdana"/>
                <a:cs typeface="Times New Roman"/>
              </a:rPr>
              <a:t> Chaturvedi</a:t>
            </a:r>
          </a:p>
          <a:p>
            <a:pPr algn="l"/>
            <a:r>
              <a:rPr lang="en-US" dirty="0">
                <a:latin typeface="Times New Roman"/>
                <a:ea typeface="Verdana"/>
                <a:cs typeface="Times New Roman"/>
              </a:rPr>
              <a:t>R018 Neha Grandhi</a:t>
            </a:r>
          </a:p>
          <a:p>
            <a:pPr algn="l"/>
            <a:r>
              <a:rPr lang="en-US" dirty="0">
                <a:latin typeface="Times New Roman"/>
                <a:ea typeface="Verdana"/>
                <a:cs typeface="Times New Roman"/>
              </a:rPr>
              <a:t>R024 Kreesha Iyer</a:t>
            </a:r>
          </a:p>
          <a:p>
            <a:pPr indent="-228600" algn="l">
              <a:buFont typeface="Arial" panose="020B0604020202020204" pitchFamily="34" charset="0"/>
              <a:buChar char="•"/>
            </a:pPr>
            <a:endParaRPr lang="en-US" sz="2000">
              <a:latin typeface="Verdana"/>
              <a:ea typeface="Verdana"/>
            </a:endParaRPr>
          </a:p>
        </p:txBody>
      </p:sp>
      <p:sp>
        <p:nvSpPr>
          <p:cNvPr id="53" name="Rectangle 5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71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52263C-4264-FB8B-0ACD-4F96B3EADD4C}"/>
              </a:ext>
            </a:extLst>
          </p:cNvPr>
          <p:cNvSpPr>
            <a:spLocks noGrp="1"/>
          </p:cNvSpPr>
          <p:nvPr>
            <p:ph type="title"/>
          </p:nvPr>
        </p:nvSpPr>
        <p:spPr>
          <a:xfrm>
            <a:off x="589560" y="856180"/>
            <a:ext cx="4560584" cy="1128068"/>
          </a:xfrm>
        </p:spPr>
        <p:txBody>
          <a:bodyPr anchor="ctr">
            <a:normAutofit/>
          </a:bodyPr>
          <a:lstStyle/>
          <a:p>
            <a:r>
              <a:rPr lang="en-US" sz="4000">
                <a:latin typeface="Times New Roman"/>
                <a:cs typeface="Calibri Light"/>
              </a:rPr>
              <a:t>Problem</a:t>
            </a:r>
            <a:endParaRPr lang="en-US" sz="4000">
              <a:latin typeface="Times New Roman"/>
            </a:endParaRPr>
          </a:p>
        </p:txBody>
      </p:sp>
      <p:grpSp>
        <p:nvGrpSpPr>
          <p:cNvPr id="39" name="Group 3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0" name="Rectangle 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A48446-B601-8EF7-5BCA-0F1C394941C8}"/>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dirty="0">
                <a:latin typeface="Times New Roman"/>
                <a:ea typeface="+mn-lt"/>
                <a:cs typeface="+mn-lt"/>
              </a:rPr>
              <a:t>Solve the following assignment problem shown in Table using New Method. The matrix entries are processing time of each man in hours. Find the maximum time</a:t>
            </a:r>
          </a:p>
          <a:p>
            <a:endParaRPr lang="en-US" sz="2000">
              <a:latin typeface="Calibri" panose="020F0502020204030204"/>
              <a:cs typeface="Calibri"/>
            </a:endParaRPr>
          </a:p>
        </p:txBody>
      </p:sp>
      <p:sp>
        <p:nvSpPr>
          <p:cNvPr id="45" name="Rectangle 4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alendar&#10;&#10;Description automatically generated">
            <a:extLst>
              <a:ext uri="{FF2B5EF4-FFF2-40B4-BE49-F238E27FC236}">
                <a16:creationId xmlns:a16="http://schemas.microsoft.com/office/drawing/2014/main" id="{47028C5A-AADD-935C-B9D2-1795DFAA6877}"/>
              </a:ext>
            </a:extLst>
          </p:cNvPr>
          <p:cNvPicPr>
            <a:picLocks noChangeAspect="1"/>
          </p:cNvPicPr>
          <p:nvPr/>
        </p:nvPicPr>
        <p:blipFill rotWithShape="1">
          <a:blip r:embed="rId2"/>
          <a:srcRect l="2587"/>
          <a:stretch/>
        </p:blipFill>
        <p:spPr>
          <a:xfrm>
            <a:off x="5977788" y="799352"/>
            <a:ext cx="5425410" cy="5259296"/>
          </a:xfrm>
          <a:prstGeom prst="rect">
            <a:avLst/>
          </a:prstGeom>
        </p:spPr>
      </p:pic>
    </p:spTree>
    <p:extLst>
      <p:ext uri="{BB962C8B-B14F-4D97-AF65-F5344CB8AC3E}">
        <p14:creationId xmlns:p14="http://schemas.microsoft.com/office/powerpoint/2010/main" val="618708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235E2-15B6-7F65-AC81-A980BAB7E76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Excel Implementation</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Table&#10;&#10;Description automatically generated">
            <a:extLst>
              <a:ext uri="{FF2B5EF4-FFF2-40B4-BE49-F238E27FC236}">
                <a16:creationId xmlns:a16="http://schemas.microsoft.com/office/drawing/2014/main" id="{C868A30F-53B7-671B-82C4-C0A3BC2ACA5F}"/>
              </a:ext>
            </a:extLst>
          </p:cNvPr>
          <p:cNvPicPr>
            <a:picLocks noChangeAspect="1"/>
          </p:cNvPicPr>
          <p:nvPr/>
        </p:nvPicPr>
        <p:blipFill>
          <a:blip r:embed="rId2"/>
          <a:stretch>
            <a:fillRect/>
          </a:stretch>
        </p:blipFill>
        <p:spPr>
          <a:xfrm>
            <a:off x="257504" y="2233210"/>
            <a:ext cx="4818993" cy="2917098"/>
          </a:xfrm>
          <a:prstGeom prst="rect">
            <a:avLst/>
          </a:prstGeom>
        </p:spPr>
      </p:pic>
      <p:pic>
        <p:nvPicPr>
          <p:cNvPr id="5" name="Picture 5" descr="A picture containing text, cabinet&#10;&#10;Description automatically generated">
            <a:extLst>
              <a:ext uri="{FF2B5EF4-FFF2-40B4-BE49-F238E27FC236}">
                <a16:creationId xmlns:a16="http://schemas.microsoft.com/office/drawing/2014/main" id="{09376FE2-D262-53BB-A43B-704F923AAC69}"/>
              </a:ext>
            </a:extLst>
          </p:cNvPr>
          <p:cNvPicPr>
            <a:picLocks noChangeAspect="1"/>
          </p:cNvPicPr>
          <p:nvPr/>
        </p:nvPicPr>
        <p:blipFill>
          <a:blip r:embed="rId3"/>
          <a:stretch>
            <a:fillRect/>
          </a:stretch>
        </p:blipFill>
        <p:spPr>
          <a:xfrm>
            <a:off x="5525814" y="2160642"/>
            <a:ext cx="6500647" cy="3049096"/>
          </a:xfrm>
          <a:prstGeom prst="rect">
            <a:avLst/>
          </a:prstGeom>
        </p:spPr>
      </p:pic>
    </p:spTree>
    <p:extLst>
      <p:ext uri="{BB962C8B-B14F-4D97-AF65-F5344CB8AC3E}">
        <p14:creationId xmlns:p14="http://schemas.microsoft.com/office/powerpoint/2010/main" val="316923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D666-44FA-51CC-5756-7C7B66305A66}"/>
              </a:ext>
            </a:extLst>
          </p:cNvPr>
          <p:cNvSpPr>
            <a:spLocks noGrp="1"/>
          </p:cNvSpPr>
          <p:nvPr>
            <p:ph type="title"/>
          </p:nvPr>
        </p:nvSpPr>
        <p:spPr>
          <a:xfrm>
            <a:off x="838200" y="365125"/>
            <a:ext cx="10515600" cy="772499"/>
          </a:xfrm>
        </p:spPr>
        <p:txBody>
          <a:bodyPr/>
          <a:lstStyle/>
          <a:p>
            <a:r>
              <a:rPr lang="en-US">
                <a:latin typeface="Times New Roman"/>
                <a:cs typeface="Calibri Light"/>
              </a:rPr>
              <a:t>Working</a:t>
            </a:r>
            <a:endParaRPr lang="en-US">
              <a:latin typeface="Times New Roman"/>
            </a:endParaRPr>
          </a:p>
        </p:txBody>
      </p:sp>
      <p:pic>
        <p:nvPicPr>
          <p:cNvPr id="4" name="Picture 4" descr="Text, letter&#10;&#10;Description automatically generated">
            <a:extLst>
              <a:ext uri="{FF2B5EF4-FFF2-40B4-BE49-F238E27FC236}">
                <a16:creationId xmlns:a16="http://schemas.microsoft.com/office/drawing/2014/main" id="{27EBEAA3-5B6C-8EC0-0F87-0EA49FD1989E}"/>
              </a:ext>
            </a:extLst>
          </p:cNvPr>
          <p:cNvPicPr>
            <a:picLocks noGrp="1" noChangeAspect="1"/>
          </p:cNvPicPr>
          <p:nvPr>
            <p:ph idx="1"/>
          </p:nvPr>
        </p:nvPicPr>
        <p:blipFill>
          <a:blip r:embed="rId2"/>
          <a:stretch>
            <a:fillRect/>
          </a:stretch>
        </p:blipFill>
        <p:spPr>
          <a:xfrm>
            <a:off x="1244184" y="1272561"/>
            <a:ext cx="4037794" cy="5346853"/>
          </a:xfrm>
        </p:spPr>
      </p:pic>
      <p:pic>
        <p:nvPicPr>
          <p:cNvPr id="5" name="Picture 5" descr="Diagram, schematic&#10;&#10;Description automatically generated">
            <a:extLst>
              <a:ext uri="{FF2B5EF4-FFF2-40B4-BE49-F238E27FC236}">
                <a16:creationId xmlns:a16="http://schemas.microsoft.com/office/drawing/2014/main" id="{444EBC12-E6F4-A803-717F-12E923577E44}"/>
              </a:ext>
            </a:extLst>
          </p:cNvPr>
          <p:cNvPicPr>
            <a:picLocks noChangeAspect="1"/>
          </p:cNvPicPr>
          <p:nvPr/>
        </p:nvPicPr>
        <p:blipFill rotWithShape="1">
          <a:blip r:embed="rId3"/>
          <a:srcRect l="3571" t="-920" r="15625" b="-307"/>
          <a:stretch/>
        </p:blipFill>
        <p:spPr>
          <a:xfrm rot="16200000">
            <a:off x="7536870" y="700993"/>
            <a:ext cx="2226527" cy="4063270"/>
          </a:xfrm>
          <a:prstGeom prst="rect">
            <a:avLst/>
          </a:prstGeom>
        </p:spPr>
      </p:pic>
      <p:pic>
        <p:nvPicPr>
          <p:cNvPr id="7" name="Picture 7" descr="Chart&#10;&#10;Description automatically generated">
            <a:extLst>
              <a:ext uri="{FF2B5EF4-FFF2-40B4-BE49-F238E27FC236}">
                <a16:creationId xmlns:a16="http://schemas.microsoft.com/office/drawing/2014/main" id="{03300C55-C3E7-302A-AF9F-01642E0EF330}"/>
              </a:ext>
            </a:extLst>
          </p:cNvPr>
          <p:cNvPicPr>
            <a:picLocks noChangeAspect="1"/>
          </p:cNvPicPr>
          <p:nvPr/>
        </p:nvPicPr>
        <p:blipFill>
          <a:blip r:embed="rId4"/>
          <a:stretch>
            <a:fillRect/>
          </a:stretch>
        </p:blipFill>
        <p:spPr>
          <a:xfrm rot="16200000">
            <a:off x="7519681" y="3350342"/>
            <a:ext cx="2314575" cy="4114800"/>
          </a:xfrm>
          <a:prstGeom prst="rect">
            <a:avLst/>
          </a:prstGeom>
        </p:spPr>
      </p:pic>
    </p:spTree>
    <p:extLst>
      <p:ext uri="{BB962C8B-B14F-4D97-AF65-F5344CB8AC3E}">
        <p14:creationId xmlns:p14="http://schemas.microsoft.com/office/powerpoint/2010/main" val="1730374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90D9E-CACB-5E17-E5A4-B8E8B2253E95}"/>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b="1" kern="1200" dirty="0">
                <a:latin typeface="Times New Roman"/>
                <a:cs typeface="Times New Roman"/>
              </a:rPr>
              <a:t>RESTRICTED PROBLEM</a:t>
            </a:r>
          </a:p>
        </p:txBody>
      </p:sp>
      <p:sp>
        <p:nvSpPr>
          <p:cNvPr id="3" name="Text Placeholder 2">
            <a:extLst>
              <a:ext uri="{FF2B5EF4-FFF2-40B4-BE49-F238E27FC236}">
                <a16:creationId xmlns:a16="http://schemas.microsoft.com/office/drawing/2014/main" id="{A2DF905F-72BF-72E0-D5FD-C8A57F866307}"/>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endParaRPr lang="en-US" sz="2400" kern="1200">
              <a:solidFill>
                <a:schemeClr val="tx1"/>
              </a:solidFill>
              <a:latin typeface="+mn-lt"/>
              <a:ea typeface="+mn-ea"/>
              <a:cs typeface="+mn-cs"/>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42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573EF-7E83-F3CD-D187-469EF25E4C80}"/>
              </a:ext>
            </a:extLst>
          </p:cNvPr>
          <p:cNvSpPr>
            <a:spLocks noGrp="1"/>
          </p:cNvSpPr>
          <p:nvPr>
            <p:ph type="title"/>
          </p:nvPr>
        </p:nvSpPr>
        <p:spPr>
          <a:xfrm>
            <a:off x="645064" y="525982"/>
            <a:ext cx="4282983" cy="1200361"/>
          </a:xfrm>
        </p:spPr>
        <p:txBody>
          <a:bodyPr anchor="b">
            <a:normAutofit/>
          </a:bodyPr>
          <a:lstStyle/>
          <a:p>
            <a:r>
              <a:rPr lang="en-US" sz="3600" dirty="0">
                <a:latin typeface="Times New Roman"/>
                <a:cs typeface="Calibri Light"/>
              </a:rPr>
              <a:t>The problem </a:t>
            </a:r>
            <a:endParaRPr lang="en-US" sz="3600" dirty="0">
              <a:latin typeface="Times New Roman"/>
              <a:cs typeface="Times New Roman"/>
            </a:endParaRPr>
          </a:p>
        </p:txBody>
      </p:sp>
      <p:sp>
        <p:nvSpPr>
          <p:cNvPr id="7"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77BF632-4CEB-9D85-DA04-9266E2C94806}"/>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dirty="0">
                <a:latin typeface="Times New Roman"/>
                <a:ea typeface="+mn-lt"/>
                <a:cs typeface="+mn-lt"/>
              </a:rPr>
              <a:t>The durations (in days) for completing 5 processes by 5 crews in a construction project is presented in matrix T.</a:t>
            </a:r>
          </a:p>
          <a:p>
            <a:pPr marL="0" indent="0">
              <a:buNone/>
            </a:pPr>
            <a:r>
              <a:rPr lang="en-US" sz="1800" dirty="0">
                <a:latin typeface="Times New Roman"/>
                <a:ea typeface="+mn-lt"/>
                <a:cs typeface="+mn-lt"/>
              </a:rPr>
              <a:t>The following technological constraints exist for the completion of the construction project:</a:t>
            </a:r>
            <a:endParaRPr lang="en-US" sz="1800" dirty="0">
              <a:latin typeface="Times New Roman"/>
              <a:cs typeface="Calibri"/>
            </a:endParaRPr>
          </a:p>
          <a:p>
            <a:r>
              <a:rPr lang="en-US" sz="1800" dirty="0">
                <a:latin typeface="Times New Roman"/>
                <a:ea typeface="+mn-lt"/>
                <a:cs typeface="+mn-lt"/>
              </a:rPr>
              <a:t>Crew A does not have the training to work on process Q. </a:t>
            </a:r>
            <a:endParaRPr lang="en-US" sz="1800" dirty="0">
              <a:latin typeface="Times New Roman"/>
              <a:cs typeface="Calibri"/>
            </a:endParaRPr>
          </a:p>
          <a:p>
            <a:r>
              <a:rPr lang="en-US" sz="1800" dirty="0">
                <a:latin typeface="Times New Roman"/>
                <a:ea typeface="+mn-lt"/>
                <a:cs typeface="+mn-lt"/>
              </a:rPr>
              <a:t>Find the allocation for a minimum number of days to finish all the processes in the project.</a:t>
            </a:r>
            <a:br>
              <a:rPr lang="en-US" sz="1000" dirty="0">
                <a:latin typeface="Times New Roman"/>
              </a:rPr>
            </a:br>
            <a:endParaRPr lang="en-US" sz="1000">
              <a:latin typeface="Times New Roman"/>
              <a:cs typeface="Calibri" panose="020F0502020204030204"/>
            </a:endParaRPr>
          </a:p>
        </p:txBody>
      </p:sp>
      <p:sp>
        <p:nvSpPr>
          <p:cNvPr id="8"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device, gauge&#10;&#10;Description automatically generated">
            <a:extLst>
              <a:ext uri="{FF2B5EF4-FFF2-40B4-BE49-F238E27FC236}">
                <a16:creationId xmlns:a16="http://schemas.microsoft.com/office/drawing/2014/main" id="{A050FF0C-EFBB-C736-D254-74858E24FAFD}"/>
              </a:ext>
            </a:extLst>
          </p:cNvPr>
          <p:cNvPicPr>
            <a:picLocks noChangeAspect="1"/>
          </p:cNvPicPr>
          <p:nvPr/>
        </p:nvPicPr>
        <p:blipFill rotWithShape="1">
          <a:blip r:embed="rId2"/>
          <a:srcRect r="59916" b="1545"/>
          <a:stretch/>
        </p:blipFill>
        <p:spPr>
          <a:xfrm>
            <a:off x="5987738" y="945267"/>
            <a:ext cx="5628018" cy="4734595"/>
          </a:xfrm>
          <a:prstGeom prst="rect">
            <a:avLst/>
          </a:prstGeom>
        </p:spPr>
      </p:pic>
    </p:spTree>
    <p:extLst>
      <p:ext uri="{BB962C8B-B14F-4D97-AF65-F5344CB8AC3E}">
        <p14:creationId xmlns:p14="http://schemas.microsoft.com/office/powerpoint/2010/main" val="271991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7DF6C-7C92-1A75-586F-2D2108F0F3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The Working</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etter&#10;&#10;Description automatically generated">
            <a:extLst>
              <a:ext uri="{FF2B5EF4-FFF2-40B4-BE49-F238E27FC236}">
                <a16:creationId xmlns:a16="http://schemas.microsoft.com/office/drawing/2014/main" id="{85C7472A-CBD4-C546-FC23-A10C6FB42906}"/>
              </a:ext>
            </a:extLst>
          </p:cNvPr>
          <p:cNvPicPr>
            <a:picLocks noChangeAspect="1"/>
          </p:cNvPicPr>
          <p:nvPr/>
        </p:nvPicPr>
        <p:blipFill>
          <a:blip r:embed="rId2"/>
          <a:stretch>
            <a:fillRect/>
          </a:stretch>
        </p:blipFill>
        <p:spPr>
          <a:xfrm>
            <a:off x="1436875" y="2633472"/>
            <a:ext cx="9315201" cy="3586353"/>
          </a:xfrm>
          <a:prstGeom prst="rect">
            <a:avLst/>
          </a:prstGeom>
        </p:spPr>
      </p:pic>
    </p:spTree>
    <p:extLst>
      <p:ext uri="{BB962C8B-B14F-4D97-AF65-F5344CB8AC3E}">
        <p14:creationId xmlns:p14="http://schemas.microsoft.com/office/powerpoint/2010/main" val="45710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7DF6C-7C92-1A75-586F-2D2108F0F3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The Working</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text, sky&#10;&#10;Description automatically generated">
            <a:extLst>
              <a:ext uri="{FF2B5EF4-FFF2-40B4-BE49-F238E27FC236}">
                <a16:creationId xmlns:a16="http://schemas.microsoft.com/office/drawing/2014/main" id="{F9458A36-BF53-4526-55BE-7C4F47BE55FD}"/>
              </a:ext>
            </a:extLst>
          </p:cNvPr>
          <p:cNvPicPr>
            <a:picLocks noChangeAspect="1"/>
          </p:cNvPicPr>
          <p:nvPr/>
        </p:nvPicPr>
        <p:blipFill>
          <a:blip r:embed="rId2"/>
          <a:stretch>
            <a:fillRect/>
          </a:stretch>
        </p:blipFill>
        <p:spPr>
          <a:xfrm>
            <a:off x="1388853" y="2090795"/>
            <a:ext cx="9227388" cy="3711578"/>
          </a:xfrm>
          <a:prstGeom prst="rect">
            <a:avLst/>
          </a:prstGeom>
        </p:spPr>
      </p:pic>
    </p:spTree>
    <p:extLst>
      <p:ext uri="{BB962C8B-B14F-4D97-AF65-F5344CB8AC3E}">
        <p14:creationId xmlns:p14="http://schemas.microsoft.com/office/powerpoint/2010/main" val="283093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7DF6C-7C92-1A75-586F-2D2108F0F3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The Working</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B581145-FB43-932D-51D3-2045DCC0CBF7}"/>
              </a:ext>
            </a:extLst>
          </p:cNvPr>
          <p:cNvPicPr>
            <a:picLocks noChangeAspect="1"/>
          </p:cNvPicPr>
          <p:nvPr/>
        </p:nvPicPr>
        <p:blipFill>
          <a:blip r:embed="rId2"/>
          <a:stretch>
            <a:fillRect/>
          </a:stretch>
        </p:blipFill>
        <p:spPr>
          <a:xfrm>
            <a:off x="957532" y="2167457"/>
            <a:ext cx="10147539" cy="3687652"/>
          </a:xfrm>
          <a:prstGeom prst="rect">
            <a:avLst/>
          </a:prstGeom>
        </p:spPr>
      </p:pic>
    </p:spTree>
    <p:extLst>
      <p:ext uri="{BB962C8B-B14F-4D97-AF65-F5344CB8AC3E}">
        <p14:creationId xmlns:p14="http://schemas.microsoft.com/office/powerpoint/2010/main" val="212833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7DF6C-7C92-1A75-586F-2D2108F0F3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The Working</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text, sky, different&#10;&#10;Description automatically generated">
            <a:extLst>
              <a:ext uri="{FF2B5EF4-FFF2-40B4-BE49-F238E27FC236}">
                <a16:creationId xmlns:a16="http://schemas.microsoft.com/office/drawing/2014/main" id="{F21FEFF0-59FC-9D36-0C75-B7B927E9B9A5}"/>
              </a:ext>
            </a:extLst>
          </p:cNvPr>
          <p:cNvPicPr>
            <a:picLocks noChangeAspect="1"/>
          </p:cNvPicPr>
          <p:nvPr/>
        </p:nvPicPr>
        <p:blipFill>
          <a:blip r:embed="rId2"/>
          <a:stretch>
            <a:fillRect/>
          </a:stretch>
        </p:blipFill>
        <p:spPr>
          <a:xfrm>
            <a:off x="1604513" y="2483060"/>
            <a:ext cx="8982973" cy="3085201"/>
          </a:xfrm>
          <a:prstGeom prst="rect">
            <a:avLst/>
          </a:prstGeom>
        </p:spPr>
      </p:pic>
    </p:spTree>
    <p:extLst>
      <p:ext uri="{BB962C8B-B14F-4D97-AF65-F5344CB8AC3E}">
        <p14:creationId xmlns:p14="http://schemas.microsoft.com/office/powerpoint/2010/main" val="398674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7DF6C-7C92-1A75-586F-2D2108F0F3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latin typeface="Times New Roman"/>
                <a:cs typeface="Times New Roman"/>
              </a:rPr>
              <a:t>The Working</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1221E956-7FA2-B0AB-E77C-00E58EE55DCE}"/>
              </a:ext>
            </a:extLst>
          </p:cNvPr>
          <p:cNvPicPr>
            <a:picLocks noChangeAspect="1"/>
          </p:cNvPicPr>
          <p:nvPr/>
        </p:nvPicPr>
        <p:blipFill>
          <a:blip r:embed="rId2"/>
          <a:stretch>
            <a:fillRect/>
          </a:stretch>
        </p:blipFill>
        <p:spPr>
          <a:xfrm>
            <a:off x="3042249" y="2237371"/>
            <a:ext cx="5963728" cy="3734731"/>
          </a:xfrm>
          <a:prstGeom prst="rect">
            <a:avLst/>
          </a:prstGeom>
        </p:spPr>
      </p:pic>
    </p:spTree>
    <p:extLst>
      <p:ext uri="{BB962C8B-B14F-4D97-AF65-F5344CB8AC3E}">
        <p14:creationId xmlns:p14="http://schemas.microsoft.com/office/powerpoint/2010/main" val="374354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7108C-8AC2-51D1-6779-3BA863EF6846}"/>
              </a:ext>
            </a:extLst>
          </p:cNvPr>
          <p:cNvSpPr>
            <a:spLocks noGrp="1"/>
          </p:cNvSpPr>
          <p:nvPr>
            <p:ph type="title"/>
          </p:nvPr>
        </p:nvSpPr>
        <p:spPr>
          <a:xfrm>
            <a:off x="841248" y="256032"/>
            <a:ext cx="10506456" cy="1014984"/>
          </a:xfrm>
        </p:spPr>
        <p:txBody>
          <a:bodyPr anchor="b">
            <a:normAutofit/>
          </a:bodyPr>
          <a:lstStyle/>
          <a:p>
            <a:r>
              <a:rPr lang="en-US" dirty="0">
                <a:latin typeface="Times New Roman"/>
                <a:cs typeface="Calibri Light"/>
              </a:rPr>
              <a:t>INTRODUCTION</a:t>
            </a:r>
            <a:endParaRPr lang="en-US" dirty="0">
              <a:latin typeface="Times New Roman"/>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F7A03BA-B277-41D0-890A-D6D81A590DDB}"/>
              </a:ext>
            </a:extLst>
          </p:cNvPr>
          <p:cNvGraphicFramePr>
            <a:graphicFrameLocks noGrp="1"/>
          </p:cNvGraphicFramePr>
          <p:nvPr>
            <p:ph idx="1"/>
            <p:extLst>
              <p:ext uri="{D42A27DB-BD31-4B8C-83A1-F6EECF244321}">
                <p14:modId xmlns:p14="http://schemas.microsoft.com/office/powerpoint/2010/main" val="56618740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7067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E385F-E5BC-A77B-17F4-8CD965698F6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latin typeface="Times New Roman"/>
                <a:cs typeface="Times New Roman"/>
              </a:rPr>
              <a:t>Excel Implementation</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8BA6B887-D71E-7090-FFB2-AFC96C0067A3}"/>
              </a:ext>
            </a:extLst>
          </p:cNvPr>
          <p:cNvPicPr>
            <a:picLocks noChangeAspect="1"/>
          </p:cNvPicPr>
          <p:nvPr/>
        </p:nvPicPr>
        <p:blipFill>
          <a:blip r:embed="rId2"/>
          <a:stretch>
            <a:fillRect/>
          </a:stretch>
        </p:blipFill>
        <p:spPr>
          <a:xfrm>
            <a:off x="320040" y="3554219"/>
            <a:ext cx="5614416" cy="1782577"/>
          </a:xfrm>
          <a:prstGeom prst="rect">
            <a:avLst/>
          </a:prstGeom>
        </p:spPr>
      </p:pic>
      <p:pic>
        <p:nvPicPr>
          <p:cNvPr id="4" name="Picture 4" descr="Table&#10;&#10;Description automatically generated">
            <a:extLst>
              <a:ext uri="{FF2B5EF4-FFF2-40B4-BE49-F238E27FC236}">
                <a16:creationId xmlns:a16="http://schemas.microsoft.com/office/drawing/2014/main" id="{2D18FAA4-B305-1CE1-8EE3-0BCFA7B73620}"/>
              </a:ext>
            </a:extLst>
          </p:cNvPr>
          <p:cNvPicPr>
            <a:picLocks noGrp="1" noChangeAspect="1"/>
          </p:cNvPicPr>
          <p:nvPr>
            <p:ph idx="1"/>
          </p:nvPr>
        </p:nvPicPr>
        <p:blipFill>
          <a:blip r:embed="rId3"/>
          <a:stretch>
            <a:fillRect/>
          </a:stretch>
        </p:blipFill>
        <p:spPr>
          <a:xfrm>
            <a:off x="6254496" y="3771778"/>
            <a:ext cx="5614416" cy="1347460"/>
          </a:xfrm>
          <a:prstGeom prst="rect">
            <a:avLst/>
          </a:prstGeom>
        </p:spPr>
      </p:pic>
    </p:spTree>
    <p:extLst>
      <p:ext uri="{BB962C8B-B14F-4D97-AF65-F5344CB8AC3E}">
        <p14:creationId xmlns:p14="http://schemas.microsoft.com/office/powerpoint/2010/main" val="306240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E1A57-0EE4-5268-8501-45BCB912BE3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dirty="0">
                <a:latin typeface="Times New Roman"/>
                <a:cs typeface="Times New Roman"/>
              </a:rPr>
              <a:t>HUNGARIAN METHOD </a:t>
            </a:r>
            <a:endParaRPr lang="en-US" sz="7200" kern="1200" dirty="0">
              <a:latin typeface="Times New Roman"/>
              <a:cs typeface="Times New Roman"/>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61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554037-F202-041D-98D0-B3CB086F22C4}"/>
              </a:ext>
            </a:extLst>
          </p:cNvPr>
          <p:cNvPicPr>
            <a:picLocks noChangeAspect="1"/>
          </p:cNvPicPr>
          <p:nvPr/>
        </p:nvPicPr>
        <p:blipFill rotWithShape="1">
          <a:blip r:embed="rId2">
            <a:alphaModFix amt="40000"/>
          </a:blip>
          <a:srcRect t="12283" b="3447"/>
          <a:stretch/>
        </p:blipFill>
        <p:spPr>
          <a:xfrm>
            <a:off x="20" y="10"/>
            <a:ext cx="12191980" cy="6857990"/>
          </a:xfrm>
          <a:prstGeom prst="rect">
            <a:avLst/>
          </a:prstGeom>
        </p:spPr>
      </p:pic>
      <p:sp>
        <p:nvSpPr>
          <p:cNvPr id="2" name="Title 1">
            <a:extLst>
              <a:ext uri="{FF2B5EF4-FFF2-40B4-BE49-F238E27FC236}">
                <a16:creationId xmlns:a16="http://schemas.microsoft.com/office/drawing/2014/main" id="{9EBD4E8E-7E82-08B0-E7BE-C70A9E8569DF}"/>
              </a:ext>
            </a:extLst>
          </p:cNvPr>
          <p:cNvSpPr>
            <a:spLocks noGrp="1"/>
          </p:cNvSpPr>
          <p:nvPr>
            <p:ph type="title"/>
          </p:nvPr>
        </p:nvSpPr>
        <p:spPr>
          <a:xfrm>
            <a:off x="838200" y="365125"/>
            <a:ext cx="10515600" cy="1325563"/>
          </a:xfrm>
        </p:spPr>
        <p:txBody>
          <a:bodyPr>
            <a:normAutofit/>
          </a:bodyPr>
          <a:lstStyle/>
          <a:p>
            <a:r>
              <a:rPr lang="en-US" sz="5400" dirty="0">
                <a:solidFill>
                  <a:srgbClr val="FFFFFF"/>
                </a:solidFill>
                <a:latin typeface="Times New Roman"/>
                <a:cs typeface="Calibri Light"/>
              </a:rPr>
              <a:t>ALGORITHM</a:t>
            </a:r>
            <a:endParaRPr lang="en-US" sz="5400" dirty="0">
              <a:solidFill>
                <a:srgbClr val="FFFFFF"/>
              </a:solidFill>
              <a:latin typeface="Times New Roman"/>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F6058F-8627-2686-DA63-29C95F587EB6}"/>
              </a:ext>
            </a:extLst>
          </p:cNvPr>
          <p:cNvGraphicFramePr>
            <a:graphicFrameLocks noGrp="1"/>
          </p:cNvGraphicFramePr>
          <p:nvPr>
            <p:ph idx="1"/>
            <p:extLst>
              <p:ext uri="{D42A27DB-BD31-4B8C-83A1-F6EECF244321}">
                <p14:modId xmlns:p14="http://schemas.microsoft.com/office/powerpoint/2010/main" val="3093695980"/>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0967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alendar&#10;&#10;Description automatically generated">
            <a:extLst>
              <a:ext uri="{FF2B5EF4-FFF2-40B4-BE49-F238E27FC236}">
                <a16:creationId xmlns:a16="http://schemas.microsoft.com/office/drawing/2014/main" id="{D5DE13B0-0CB1-8DF8-3C11-5E7AC1A6EF8C}"/>
              </a:ext>
            </a:extLst>
          </p:cNvPr>
          <p:cNvPicPr>
            <a:picLocks noChangeAspect="1"/>
          </p:cNvPicPr>
          <p:nvPr/>
        </p:nvPicPr>
        <p:blipFill>
          <a:blip r:embed="rId2"/>
          <a:stretch>
            <a:fillRect/>
          </a:stretch>
        </p:blipFill>
        <p:spPr>
          <a:xfrm>
            <a:off x="484632" y="855134"/>
            <a:ext cx="4169663" cy="5147732"/>
          </a:xfrm>
          <a:prstGeom prst="rect">
            <a:avLst/>
          </a:prstGeom>
        </p:spPr>
      </p:pic>
      <p:pic>
        <p:nvPicPr>
          <p:cNvPr id="5" name="Picture 5">
            <a:extLst>
              <a:ext uri="{FF2B5EF4-FFF2-40B4-BE49-F238E27FC236}">
                <a16:creationId xmlns:a16="http://schemas.microsoft.com/office/drawing/2014/main" id="{848C98C0-953A-8D2F-FAD9-B54BE2D97401}"/>
              </a:ext>
            </a:extLst>
          </p:cNvPr>
          <p:cNvPicPr>
            <a:picLocks noChangeAspect="1"/>
          </p:cNvPicPr>
          <p:nvPr/>
        </p:nvPicPr>
        <p:blipFill>
          <a:blip r:embed="rId3"/>
          <a:stretch>
            <a:fillRect/>
          </a:stretch>
        </p:blipFill>
        <p:spPr>
          <a:xfrm>
            <a:off x="4976029" y="997306"/>
            <a:ext cx="6731338" cy="4863389"/>
          </a:xfrm>
          <a:prstGeom prst="rect">
            <a:avLst/>
          </a:prstGeom>
        </p:spPr>
      </p:pic>
    </p:spTree>
    <p:extLst>
      <p:ext uri="{BB962C8B-B14F-4D97-AF65-F5344CB8AC3E}">
        <p14:creationId xmlns:p14="http://schemas.microsoft.com/office/powerpoint/2010/main" val="51865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01B3CC-B49F-4CE0-B198-228D1D428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Diagram, table&#10;&#10;Description automatically generated">
            <a:extLst>
              <a:ext uri="{FF2B5EF4-FFF2-40B4-BE49-F238E27FC236}">
                <a16:creationId xmlns:a16="http://schemas.microsoft.com/office/drawing/2014/main" id="{BEF0EBDA-F5BE-2445-3F36-11A5741B2C70}"/>
              </a:ext>
            </a:extLst>
          </p:cNvPr>
          <p:cNvPicPr>
            <a:picLocks noChangeAspect="1"/>
          </p:cNvPicPr>
          <p:nvPr/>
        </p:nvPicPr>
        <p:blipFill rotWithShape="1">
          <a:blip r:embed="rId2"/>
          <a:srcRect r="10553"/>
          <a:stretch/>
        </p:blipFill>
        <p:spPr>
          <a:xfrm>
            <a:off x="321734" y="557189"/>
            <a:ext cx="4276956" cy="5743616"/>
          </a:xfrm>
          <a:prstGeom prst="rect">
            <a:avLst/>
          </a:prstGeom>
        </p:spPr>
      </p:pic>
      <p:pic>
        <p:nvPicPr>
          <p:cNvPr id="2" name="Picture 2" descr="Table&#10;&#10;Description automatically generated">
            <a:extLst>
              <a:ext uri="{FF2B5EF4-FFF2-40B4-BE49-F238E27FC236}">
                <a16:creationId xmlns:a16="http://schemas.microsoft.com/office/drawing/2014/main" id="{35BE804E-3EC4-4AF7-7807-865531483166}"/>
              </a:ext>
            </a:extLst>
          </p:cNvPr>
          <p:cNvPicPr>
            <a:picLocks noChangeAspect="1"/>
          </p:cNvPicPr>
          <p:nvPr/>
        </p:nvPicPr>
        <p:blipFill rotWithShape="1">
          <a:blip r:embed="rId3"/>
          <a:srcRect r="9171" b="-1"/>
          <a:stretch/>
        </p:blipFill>
        <p:spPr>
          <a:xfrm>
            <a:off x="4772525" y="557189"/>
            <a:ext cx="7097742" cy="5743616"/>
          </a:xfrm>
          <a:prstGeom prst="rect">
            <a:avLst/>
          </a:prstGeom>
        </p:spPr>
      </p:pic>
    </p:spTree>
    <p:extLst>
      <p:ext uri="{BB962C8B-B14F-4D97-AF65-F5344CB8AC3E}">
        <p14:creationId xmlns:p14="http://schemas.microsoft.com/office/powerpoint/2010/main" val="70672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able&#10;&#10;Description automatically generated">
            <a:extLst>
              <a:ext uri="{FF2B5EF4-FFF2-40B4-BE49-F238E27FC236}">
                <a16:creationId xmlns:a16="http://schemas.microsoft.com/office/drawing/2014/main" id="{3BEC84E8-40B1-BBB8-5595-922E7A6A42AE}"/>
              </a:ext>
            </a:extLst>
          </p:cNvPr>
          <p:cNvPicPr>
            <a:picLocks noChangeAspect="1"/>
          </p:cNvPicPr>
          <p:nvPr/>
        </p:nvPicPr>
        <p:blipFill>
          <a:blip r:embed="rId2"/>
          <a:stretch>
            <a:fillRect/>
          </a:stretch>
        </p:blipFill>
        <p:spPr>
          <a:xfrm>
            <a:off x="3387070" y="643467"/>
            <a:ext cx="5417859"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035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9EDB55-6DEE-E595-F0F3-7BB8F994252A}"/>
              </a:ext>
            </a:extLst>
          </p:cNvPr>
          <p:cNvSpPr txBox="1"/>
          <p:nvPr/>
        </p:nvSpPr>
        <p:spPr>
          <a:xfrm>
            <a:off x="638881" y="417576"/>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kern="1200" dirty="0">
                <a:latin typeface="Times New Roman"/>
                <a:ea typeface="+mj-ea"/>
                <a:cs typeface="Times New Roman"/>
              </a:rPr>
              <a:t>EXCEL SOLVING</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cabinet&#10;&#10;Description automatically generated">
            <a:extLst>
              <a:ext uri="{FF2B5EF4-FFF2-40B4-BE49-F238E27FC236}">
                <a16:creationId xmlns:a16="http://schemas.microsoft.com/office/drawing/2014/main" id="{F5C5517D-4FCB-094A-EE8E-D4094CB03A07}"/>
              </a:ext>
            </a:extLst>
          </p:cNvPr>
          <p:cNvPicPr>
            <a:picLocks noChangeAspect="1"/>
          </p:cNvPicPr>
          <p:nvPr/>
        </p:nvPicPr>
        <p:blipFill>
          <a:blip r:embed="rId2"/>
          <a:stretch>
            <a:fillRect/>
          </a:stretch>
        </p:blipFill>
        <p:spPr>
          <a:xfrm>
            <a:off x="896862" y="2633472"/>
            <a:ext cx="10395228" cy="3586353"/>
          </a:xfrm>
          <a:prstGeom prst="rect">
            <a:avLst/>
          </a:prstGeom>
        </p:spPr>
      </p:pic>
    </p:spTree>
    <p:extLst>
      <p:ext uri="{BB962C8B-B14F-4D97-AF65-F5344CB8AC3E}">
        <p14:creationId xmlns:p14="http://schemas.microsoft.com/office/powerpoint/2010/main" val="332460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DE69B-208B-D7CE-5202-4AEBCE8B2636}"/>
              </a:ext>
            </a:extLst>
          </p:cNvPr>
          <p:cNvSpPr>
            <a:spLocks noGrp="1"/>
          </p:cNvSpPr>
          <p:nvPr>
            <p:ph type="ctrTitle"/>
          </p:nvPr>
        </p:nvSpPr>
        <p:spPr>
          <a:xfrm>
            <a:off x="1524000" y="1293338"/>
            <a:ext cx="9144000" cy="3274592"/>
          </a:xfrm>
        </p:spPr>
        <p:txBody>
          <a:bodyPr anchor="ctr">
            <a:normAutofit/>
          </a:bodyPr>
          <a:lstStyle/>
          <a:p>
            <a:r>
              <a:rPr lang="en-US" sz="7200" dirty="0">
                <a:latin typeface="Times New Roman"/>
                <a:ea typeface="Verdana"/>
                <a:cs typeface="Calibri Light"/>
              </a:rPr>
              <a:t>UNBALANCED PROBLEM</a:t>
            </a:r>
            <a:endParaRPr lang="en-US" sz="7200" dirty="0">
              <a:latin typeface="Times New Roman"/>
              <a:ea typeface="Verdana"/>
            </a:endParaRPr>
          </a:p>
        </p:txBody>
      </p:sp>
      <p:sp>
        <p:nvSpPr>
          <p:cNvPr id="3" name="Content Placeholder 2">
            <a:extLst>
              <a:ext uri="{FF2B5EF4-FFF2-40B4-BE49-F238E27FC236}">
                <a16:creationId xmlns:a16="http://schemas.microsoft.com/office/drawing/2014/main" id="{B2AE1D53-B2BE-9E24-89D6-6D8CED517D7D}"/>
              </a:ext>
            </a:extLst>
          </p:cNvPr>
          <p:cNvSpPr>
            <a:spLocks noGrp="1"/>
          </p:cNvSpPr>
          <p:nvPr>
            <p:ph type="subTitle" idx="1"/>
          </p:nvPr>
        </p:nvSpPr>
        <p:spPr>
          <a:xfrm>
            <a:off x="1524000" y="5514052"/>
            <a:ext cx="9144000" cy="651910"/>
          </a:xfrm>
        </p:spPr>
        <p:txBody>
          <a:bodyPr anchor="ctr">
            <a:normAutofit/>
          </a:bodyPr>
          <a:lstStyle/>
          <a:p>
            <a:endParaRPr lang="en-US"/>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79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AF2E0-89F6-F556-866D-D5BF7FD15338}"/>
              </a:ext>
            </a:extLst>
          </p:cNvPr>
          <p:cNvSpPr>
            <a:spLocks noGrp="1"/>
          </p:cNvSpPr>
          <p:nvPr>
            <p:ph type="title"/>
          </p:nvPr>
        </p:nvSpPr>
        <p:spPr>
          <a:xfrm>
            <a:off x="806759" y="1967266"/>
            <a:ext cx="2939617" cy="2547257"/>
          </a:xfrm>
          <a:noFill/>
        </p:spPr>
        <p:txBody>
          <a:bodyPr vert="horz" lIns="91440" tIns="45720" rIns="91440" bIns="45720" rtlCol="0" anchor="ctr">
            <a:normAutofit/>
          </a:bodyPr>
          <a:lstStyle/>
          <a:p>
            <a:pPr algn="ctr"/>
            <a:r>
              <a:rPr lang="en-US" sz="4000" kern="1200" dirty="0">
                <a:solidFill>
                  <a:srgbClr val="FFFFFF"/>
                </a:solidFill>
                <a:latin typeface="Times New Roman"/>
                <a:cs typeface="Times New Roman"/>
              </a:rPr>
              <a:t>Unbalanced Problem- Manual</a:t>
            </a:r>
          </a:p>
        </p:txBody>
      </p:sp>
      <p:pic>
        <p:nvPicPr>
          <p:cNvPr id="4" name="Picture 4">
            <a:extLst>
              <a:ext uri="{FF2B5EF4-FFF2-40B4-BE49-F238E27FC236}">
                <a16:creationId xmlns:a16="http://schemas.microsoft.com/office/drawing/2014/main" id="{6442425E-EF3F-9DE3-886C-7223B9DD18CD}"/>
              </a:ext>
            </a:extLst>
          </p:cNvPr>
          <p:cNvPicPr>
            <a:picLocks noGrp="1" noChangeAspect="1"/>
          </p:cNvPicPr>
          <p:nvPr>
            <p:ph idx="1"/>
          </p:nvPr>
        </p:nvPicPr>
        <p:blipFill>
          <a:blip r:embed="rId2"/>
          <a:stretch>
            <a:fillRect/>
          </a:stretch>
        </p:blipFill>
        <p:spPr>
          <a:xfrm>
            <a:off x="4777316" y="749459"/>
            <a:ext cx="6780700" cy="5356752"/>
          </a:xfrm>
          <a:prstGeom prst="rect">
            <a:avLst/>
          </a:prstGeom>
        </p:spPr>
      </p:pic>
    </p:spTree>
    <p:extLst>
      <p:ext uri="{BB962C8B-B14F-4D97-AF65-F5344CB8AC3E}">
        <p14:creationId xmlns:p14="http://schemas.microsoft.com/office/powerpoint/2010/main" val="131719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7DFCF95-7E44-5093-CED0-D4E650E6F60B}"/>
              </a:ext>
            </a:extLst>
          </p:cNvPr>
          <p:cNvPicPr>
            <a:picLocks noGrp="1" noChangeAspect="1"/>
          </p:cNvPicPr>
          <p:nvPr>
            <p:ph idx="1"/>
          </p:nvPr>
        </p:nvPicPr>
        <p:blipFill>
          <a:blip r:embed="rId2"/>
          <a:stretch>
            <a:fillRect/>
          </a:stretch>
        </p:blipFill>
        <p:spPr>
          <a:xfrm>
            <a:off x="2614084" y="643467"/>
            <a:ext cx="696383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99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D666C4-C39D-D74D-E37B-3A91D77BA75B}"/>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endParaRPr lang="en-US" sz="1900">
              <a:cs typeface="Calibri"/>
            </a:endParaRPr>
          </a:p>
          <a:p>
            <a:r>
              <a:rPr lang="en-US" sz="1900">
                <a:latin typeface="Times New Roman"/>
                <a:cs typeface="Calibri"/>
              </a:rPr>
              <a:t>Mathematical Formula:</a:t>
            </a:r>
          </a:p>
          <a:p>
            <a:pPr>
              <a:buNone/>
            </a:pPr>
            <a:r>
              <a:rPr lang="en-US" sz="1900">
                <a:latin typeface="Times New Roman"/>
                <a:ea typeface="+mn-lt"/>
                <a:cs typeface="+mn-lt"/>
              </a:rPr>
              <a:t>Minimize Z = </a:t>
            </a:r>
            <a:r>
              <a:rPr lang="en-US" sz="1900" err="1">
                <a:latin typeface="Times New Roman"/>
                <a:ea typeface="+mn-lt"/>
                <a:cs typeface="+mn-lt"/>
              </a:rPr>
              <a:t>Xn</a:t>
            </a:r>
            <a:r>
              <a:rPr lang="en-US" sz="1900">
                <a:latin typeface="Times New Roman"/>
                <a:ea typeface="+mn-lt"/>
                <a:cs typeface="+mn-lt"/>
              </a:rPr>
              <a:t> </a:t>
            </a:r>
            <a:r>
              <a:rPr lang="en-US" sz="1900" err="1">
                <a:latin typeface="Times New Roman"/>
                <a:ea typeface="+mn-lt"/>
                <a:cs typeface="+mn-lt"/>
              </a:rPr>
              <a:t>i</a:t>
            </a:r>
            <a:r>
              <a:rPr lang="en-US" sz="1900">
                <a:latin typeface="Times New Roman"/>
                <a:ea typeface="+mn-lt"/>
                <a:cs typeface="+mn-lt"/>
              </a:rPr>
              <a:t>=1Xn j=1cijxij  </a:t>
            </a:r>
            <a:endParaRPr lang="en-US" sz="1900">
              <a:latin typeface="Times New Roman"/>
              <a:cs typeface="Times New Roman"/>
            </a:endParaRPr>
          </a:p>
          <a:p>
            <a:pPr>
              <a:buNone/>
            </a:pPr>
            <a:r>
              <a:rPr lang="en-US" sz="1900">
                <a:latin typeface="Times New Roman"/>
                <a:ea typeface="+mn-lt"/>
                <a:cs typeface="+mn-lt"/>
              </a:rPr>
              <a:t>subject to the constraints </a:t>
            </a:r>
            <a:endParaRPr lang="en-US" sz="1900">
              <a:latin typeface="Times New Roman"/>
              <a:cs typeface="Times New Roman"/>
            </a:endParaRPr>
          </a:p>
          <a:p>
            <a:pPr>
              <a:buNone/>
            </a:pPr>
            <a:r>
              <a:rPr lang="en-US" sz="1900" err="1">
                <a:latin typeface="Times New Roman"/>
                <a:ea typeface="+mn-lt"/>
                <a:cs typeface="+mn-lt"/>
              </a:rPr>
              <a:t>Xn</a:t>
            </a:r>
            <a:r>
              <a:rPr lang="en-US" sz="1900">
                <a:latin typeface="Times New Roman"/>
                <a:ea typeface="+mn-lt"/>
                <a:cs typeface="+mn-lt"/>
              </a:rPr>
              <a:t> </a:t>
            </a:r>
            <a:r>
              <a:rPr lang="en-US" sz="1900" err="1">
                <a:latin typeface="Times New Roman"/>
                <a:ea typeface="+mn-lt"/>
                <a:cs typeface="+mn-lt"/>
              </a:rPr>
              <a:t>i</a:t>
            </a:r>
            <a:r>
              <a:rPr lang="en-US" sz="1900">
                <a:latin typeface="Times New Roman"/>
                <a:ea typeface="+mn-lt"/>
                <a:cs typeface="+mn-lt"/>
              </a:rPr>
              <a:t>=1 </a:t>
            </a:r>
            <a:r>
              <a:rPr lang="en-US" sz="1900" err="1">
                <a:latin typeface="Times New Roman"/>
                <a:ea typeface="+mn-lt"/>
                <a:cs typeface="+mn-lt"/>
              </a:rPr>
              <a:t>xij</a:t>
            </a:r>
            <a:r>
              <a:rPr lang="en-US" sz="1900">
                <a:latin typeface="Times New Roman"/>
                <a:ea typeface="+mn-lt"/>
                <a:cs typeface="+mn-lt"/>
              </a:rPr>
              <a:t> = 1, j = 1, 2, ..., n </a:t>
            </a:r>
            <a:endParaRPr lang="en-US" sz="1900">
              <a:latin typeface="Times New Roman"/>
              <a:cs typeface="Times New Roman"/>
            </a:endParaRPr>
          </a:p>
          <a:p>
            <a:pPr>
              <a:buNone/>
            </a:pPr>
            <a:r>
              <a:rPr lang="en-US" sz="1900" err="1">
                <a:latin typeface="Times New Roman"/>
                <a:ea typeface="+mn-lt"/>
                <a:cs typeface="+mn-lt"/>
              </a:rPr>
              <a:t>Xn</a:t>
            </a:r>
            <a:r>
              <a:rPr lang="en-US" sz="1900">
                <a:latin typeface="Times New Roman"/>
                <a:ea typeface="+mn-lt"/>
                <a:cs typeface="+mn-lt"/>
              </a:rPr>
              <a:t> j=1 </a:t>
            </a:r>
            <a:r>
              <a:rPr lang="en-US" sz="1900" err="1">
                <a:latin typeface="Times New Roman"/>
                <a:ea typeface="+mn-lt"/>
                <a:cs typeface="+mn-lt"/>
              </a:rPr>
              <a:t>xij</a:t>
            </a:r>
            <a:r>
              <a:rPr lang="en-US" sz="1900">
                <a:latin typeface="Times New Roman"/>
                <a:ea typeface="+mn-lt"/>
                <a:cs typeface="+mn-lt"/>
              </a:rPr>
              <a:t> = 1, </a:t>
            </a:r>
            <a:r>
              <a:rPr lang="en-US" sz="1900" err="1">
                <a:latin typeface="Times New Roman"/>
                <a:ea typeface="+mn-lt"/>
                <a:cs typeface="+mn-lt"/>
              </a:rPr>
              <a:t>i</a:t>
            </a:r>
            <a:r>
              <a:rPr lang="en-US" sz="1900">
                <a:latin typeface="Times New Roman"/>
                <a:ea typeface="+mn-lt"/>
                <a:cs typeface="+mn-lt"/>
              </a:rPr>
              <a:t> = 1, 2, ..., n </a:t>
            </a:r>
            <a:endParaRPr lang="en-US" sz="1900">
              <a:latin typeface="Times New Roman"/>
              <a:cs typeface="Times New Roman"/>
            </a:endParaRPr>
          </a:p>
          <a:p>
            <a:pPr>
              <a:buNone/>
            </a:pPr>
            <a:r>
              <a:rPr lang="en-US" sz="1900" err="1">
                <a:latin typeface="Times New Roman"/>
                <a:ea typeface="+mn-lt"/>
                <a:cs typeface="+mn-lt"/>
              </a:rPr>
              <a:t>xij</a:t>
            </a:r>
            <a:r>
              <a:rPr lang="en-US" sz="1900">
                <a:latin typeface="Times New Roman"/>
                <a:ea typeface="+mn-lt"/>
                <a:cs typeface="+mn-lt"/>
              </a:rPr>
              <a:t> = 0 or 1. </a:t>
            </a:r>
            <a:endParaRPr lang="en-US" sz="1900">
              <a:latin typeface="Times New Roman"/>
              <a:cs typeface="Times New Roman"/>
            </a:endParaRPr>
          </a:p>
          <a:p>
            <a:pPr marL="0" indent="0">
              <a:buNone/>
            </a:pPr>
            <a:br>
              <a:rPr lang="en-US" sz="900"/>
            </a:br>
            <a:endParaRPr lang="en-US" sz="900"/>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a:extLst>
              <a:ext uri="{FF2B5EF4-FFF2-40B4-BE49-F238E27FC236}">
                <a16:creationId xmlns:a16="http://schemas.microsoft.com/office/drawing/2014/main" id="{5FD9D3B0-84AC-0878-D2EA-B35B49CE5E35}"/>
              </a:ext>
            </a:extLst>
          </p:cNvPr>
          <p:cNvPicPr>
            <a:picLocks noChangeAspect="1"/>
          </p:cNvPicPr>
          <p:nvPr/>
        </p:nvPicPr>
        <p:blipFill>
          <a:blip r:embed="rId2"/>
          <a:stretch>
            <a:fillRect/>
          </a:stretch>
        </p:blipFill>
        <p:spPr>
          <a:xfrm>
            <a:off x="5987738" y="1515549"/>
            <a:ext cx="5628018" cy="3594032"/>
          </a:xfrm>
          <a:prstGeom prst="rect">
            <a:avLst/>
          </a:prstGeom>
        </p:spPr>
      </p:pic>
    </p:spTree>
    <p:extLst>
      <p:ext uri="{BB962C8B-B14F-4D97-AF65-F5344CB8AC3E}">
        <p14:creationId xmlns:p14="http://schemas.microsoft.com/office/powerpoint/2010/main" val="53735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Text, letter&#10;&#10;Description automatically generated">
            <a:extLst>
              <a:ext uri="{FF2B5EF4-FFF2-40B4-BE49-F238E27FC236}">
                <a16:creationId xmlns:a16="http://schemas.microsoft.com/office/drawing/2014/main" id="{5A57EEAA-5B4F-3C1E-5050-F345D0F5EC58}"/>
              </a:ext>
            </a:extLst>
          </p:cNvPr>
          <p:cNvPicPr>
            <a:picLocks noChangeAspect="1"/>
          </p:cNvPicPr>
          <p:nvPr/>
        </p:nvPicPr>
        <p:blipFill>
          <a:blip r:embed="rId2"/>
          <a:stretch>
            <a:fillRect/>
          </a:stretch>
        </p:blipFill>
        <p:spPr>
          <a:xfrm>
            <a:off x="1928487" y="502899"/>
            <a:ext cx="7831676" cy="5674064"/>
          </a:xfrm>
          <a:prstGeom prst="rect">
            <a:avLst/>
          </a:prstGeom>
        </p:spPr>
      </p:pic>
    </p:spTree>
    <p:extLst>
      <p:ext uri="{BB962C8B-B14F-4D97-AF65-F5344CB8AC3E}">
        <p14:creationId xmlns:p14="http://schemas.microsoft.com/office/powerpoint/2010/main" val="3388191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cabinet, screenshot&#10;&#10;Description automatically generated">
            <a:extLst>
              <a:ext uri="{FF2B5EF4-FFF2-40B4-BE49-F238E27FC236}">
                <a16:creationId xmlns:a16="http://schemas.microsoft.com/office/drawing/2014/main" id="{5E8E1EE7-A9F9-4009-7107-B244C5EDB3A6}"/>
              </a:ext>
            </a:extLst>
          </p:cNvPr>
          <p:cNvPicPr>
            <a:picLocks noGrp="1" noChangeAspect="1"/>
          </p:cNvPicPr>
          <p:nvPr>
            <p:ph idx="1"/>
          </p:nvPr>
        </p:nvPicPr>
        <p:blipFill>
          <a:blip r:embed="rId2"/>
          <a:stretch>
            <a:fillRect/>
          </a:stretch>
        </p:blipFill>
        <p:spPr>
          <a:xfrm>
            <a:off x="4212560" y="687363"/>
            <a:ext cx="7879586" cy="3004835"/>
          </a:xfrm>
          <a:prstGeom prst="rect">
            <a:avLst/>
          </a:prstGeom>
        </p:spPr>
      </p:pic>
      <p:pic>
        <p:nvPicPr>
          <p:cNvPr id="5" name="Picture 5" descr="Table&#10;&#10;Description automatically generated">
            <a:extLst>
              <a:ext uri="{FF2B5EF4-FFF2-40B4-BE49-F238E27FC236}">
                <a16:creationId xmlns:a16="http://schemas.microsoft.com/office/drawing/2014/main" id="{45C35EF4-5DE7-BF7B-78D1-C46B532C0458}"/>
              </a:ext>
            </a:extLst>
          </p:cNvPr>
          <p:cNvPicPr>
            <a:picLocks noChangeAspect="1"/>
          </p:cNvPicPr>
          <p:nvPr/>
        </p:nvPicPr>
        <p:blipFill>
          <a:blip r:embed="rId3"/>
          <a:stretch>
            <a:fillRect/>
          </a:stretch>
        </p:blipFill>
        <p:spPr>
          <a:xfrm>
            <a:off x="5346833" y="3998948"/>
            <a:ext cx="5942595" cy="2562468"/>
          </a:xfrm>
          <a:prstGeom prst="rect">
            <a:avLst/>
          </a:prstGeom>
        </p:spPr>
      </p:pic>
      <p:sp>
        <p:nvSpPr>
          <p:cNvPr id="2" name="Title 1">
            <a:extLst>
              <a:ext uri="{FF2B5EF4-FFF2-40B4-BE49-F238E27FC236}">
                <a16:creationId xmlns:a16="http://schemas.microsoft.com/office/drawing/2014/main" id="{2C09FEF0-5045-1696-FE88-D908185070A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Times New Roman"/>
                <a:cs typeface="Times New Roman"/>
              </a:rPr>
              <a:t>Unbalanced Problem – Excel</a:t>
            </a:r>
            <a:r>
              <a:rPr lang="en-US" sz="3600" kern="1200" dirty="0">
                <a:solidFill>
                  <a:srgbClr val="FFFFFF"/>
                </a:solidFill>
                <a:latin typeface="Times New Roman"/>
                <a:cs typeface="Times New Roman"/>
              </a:rPr>
              <a:t> </a:t>
            </a:r>
          </a:p>
        </p:txBody>
      </p:sp>
    </p:spTree>
    <p:extLst>
      <p:ext uri="{BB962C8B-B14F-4D97-AF65-F5344CB8AC3E}">
        <p14:creationId xmlns:p14="http://schemas.microsoft.com/office/powerpoint/2010/main" val="127915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B1A32-2226-F957-D94F-E5E922DB8AFC}"/>
              </a:ext>
            </a:extLst>
          </p:cNvPr>
          <p:cNvSpPr>
            <a:spLocks noGrp="1"/>
          </p:cNvSpPr>
          <p:nvPr>
            <p:ph type="title"/>
          </p:nvPr>
        </p:nvSpPr>
        <p:spPr>
          <a:xfrm>
            <a:off x="838200" y="365125"/>
            <a:ext cx="10515600" cy="1325563"/>
          </a:xfrm>
        </p:spPr>
        <p:txBody>
          <a:bodyPr>
            <a:normAutofit/>
          </a:bodyPr>
          <a:lstStyle/>
          <a:p>
            <a:r>
              <a:rPr lang="en-US" sz="4200" b="1" dirty="0">
                <a:latin typeface="Times New Roman"/>
                <a:ea typeface="Verdana"/>
                <a:cs typeface="Calibri Light"/>
              </a:rPr>
              <a:t>Disadvantages of Hungarian Method</a:t>
            </a:r>
            <a:endParaRPr lang="en-US" sz="4200" b="1" dirty="0">
              <a:latin typeface="Times New Roman"/>
              <a:ea typeface="Verdana"/>
              <a:cs typeface="Times New Roman"/>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3D7A69-CB3D-EA5E-4152-5661660D8593}"/>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3200" dirty="0">
                <a:latin typeface="Times New Roman"/>
                <a:ea typeface="+mn-lt"/>
                <a:cs typeface="+mn-lt"/>
              </a:rPr>
              <a:t>If is it an unbalanced problem some tasks are left not assigned</a:t>
            </a:r>
          </a:p>
          <a:p>
            <a:endParaRPr lang="en-US" sz="3200" dirty="0">
              <a:latin typeface="Times New Roman"/>
              <a:ea typeface="+mn-lt"/>
              <a:cs typeface="+mn-lt"/>
            </a:endParaRPr>
          </a:p>
          <a:p>
            <a:r>
              <a:rPr lang="en-US" sz="3200" dirty="0">
                <a:latin typeface="Times New Roman"/>
                <a:ea typeface="+mn-lt"/>
                <a:cs typeface="+mn-lt"/>
              </a:rPr>
              <a:t>It assigns tasks in 1-1 mapping only</a:t>
            </a:r>
          </a:p>
          <a:p>
            <a:endParaRPr lang="en-US" sz="3200" dirty="0">
              <a:latin typeface="Times New Roman"/>
              <a:cs typeface="Calibri"/>
            </a:endParaRPr>
          </a:p>
          <a:p>
            <a:r>
              <a:rPr lang="en-US" sz="3200" dirty="0">
                <a:latin typeface="Times New Roman"/>
                <a:cs typeface="Calibri"/>
              </a:rPr>
              <a:t>It requires a lot of iterations</a:t>
            </a:r>
          </a:p>
        </p:txBody>
      </p:sp>
    </p:spTree>
    <p:extLst>
      <p:ext uri="{BB962C8B-B14F-4D97-AF65-F5344CB8AC3E}">
        <p14:creationId xmlns:p14="http://schemas.microsoft.com/office/powerpoint/2010/main" val="601838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BC632-11B7-15F3-3000-615967B692E3}"/>
              </a:ext>
            </a:extLst>
          </p:cNvPr>
          <p:cNvSpPr>
            <a:spLocks noGrp="1"/>
          </p:cNvSpPr>
          <p:nvPr>
            <p:ph type="title"/>
          </p:nvPr>
        </p:nvSpPr>
        <p:spPr>
          <a:xfrm>
            <a:off x="-1232" y="640823"/>
            <a:ext cx="4328619" cy="5583148"/>
          </a:xfrm>
        </p:spPr>
        <p:txBody>
          <a:bodyPr anchor="ctr">
            <a:normAutofit/>
          </a:bodyPr>
          <a:lstStyle/>
          <a:p>
            <a:pPr algn="ctr"/>
            <a:r>
              <a:rPr lang="en-US" sz="4800" b="1" dirty="0">
                <a:latin typeface="Times New Roman"/>
                <a:ea typeface="Verdana"/>
                <a:cs typeface="Calibri Light"/>
              </a:rPr>
              <a:t>Advantages of New Method</a:t>
            </a:r>
            <a:endParaRPr lang="en-US" sz="4800" b="1" dirty="0">
              <a:latin typeface="Times New Roman"/>
              <a:ea typeface="Verdana"/>
              <a:cs typeface="Times New Roman"/>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9FAA414-7D76-9FE7-9AC7-D7F6024EA6A3}"/>
              </a:ext>
            </a:extLst>
          </p:cNvPr>
          <p:cNvGraphicFramePr>
            <a:graphicFrameLocks noGrp="1"/>
          </p:cNvGraphicFramePr>
          <p:nvPr>
            <p:ph idx="1"/>
            <p:extLst>
              <p:ext uri="{D42A27DB-BD31-4B8C-83A1-F6EECF244321}">
                <p14:modId xmlns:p14="http://schemas.microsoft.com/office/powerpoint/2010/main" val="144930556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646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AD20A5-B9BF-4C29-B1C0-882CF36B4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83847B-B7B4-4D47-875A-C45ADEF4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685800"/>
            <a:ext cx="60579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engineering drawing, line chart&#10;&#10;Description automatically generated">
            <a:extLst>
              <a:ext uri="{FF2B5EF4-FFF2-40B4-BE49-F238E27FC236}">
                <a16:creationId xmlns:a16="http://schemas.microsoft.com/office/drawing/2014/main" id="{22813685-2DAD-2D31-EAE5-3A9CA12F300B}"/>
              </a:ext>
            </a:extLst>
          </p:cNvPr>
          <p:cNvPicPr>
            <a:picLocks noChangeAspect="1"/>
          </p:cNvPicPr>
          <p:nvPr/>
        </p:nvPicPr>
        <p:blipFill>
          <a:blip r:embed="rId2"/>
          <a:stretch>
            <a:fillRect/>
          </a:stretch>
        </p:blipFill>
        <p:spPr>
          <a:xfrm>
            <a:off x="-84083" y="605167"/>
            <a:ext cx="12281337" cy="5805322"/>
          </a:xfrm>
          <a:prstGeom prst="rect">
            <a:avLst/>
          </a:prstGeom>
        </p:spPr>
      </p:pic>
      <p:sp>
        <p:nvSpPr>
          <p:cNvPr id="2" name="Title 1">
            <a:extLst>
              <a:ext uri="{FF2B5EF4-FFF2-40B4-BE49-F238E27FC236}">
                <a16:creationId xmlns:a16="http://schemas.microsoft.com/office/drawing/2014/main" id="{8B98DCB1-2CBF-7648-3741-15E77FC1709F}"/>
              </a:ext>
            </a:extLst>
          </p:cNvPr>
          <p:cNvSpPr>
            <a:spLocks noGrp="1"/>
          </p:cNvSpPr>
          <p:nvPr>
            <p:ph type="title"/>
          </p:nvPr>
        </p:nvSpPr>
        <p:spPr>
          <a:xfrm>
            <a:off x="1664302" y="2573751"/>
            <a:ext cx="8772470" cy="1717281"/>
          </a:xfrm>
        </p:spPr>
        <p:txBody>
          <a:bodyPr vert="horz" lIns="91440" tIns="45720" rIns="91440" bIns="45720" rtlCol="0" anchor="b">
            <a:noAutofit/>
          </a:bodyPr>
          <a:lstStyle/>
          <a:p>
            <a:pPr algn="ctr"/>
            <a:r>
              <a:rPr lang="en-US" sz="4800" b="1" dirty="0">
                <a:solidFill>
                  <a:srgbClr val="595959"/>
                </a:solidFill>
                <a:latin typeface="Times New Roman"/>
                <a:cs typeface="Times New Roman"/>
              </a:rPr>
              <a:t>REAL LIFE APPLICATIONS OF ASSIGNMENT PROBLEM</a:t>
            </a:r>
            <a:endParaRPr lang="en-US" sz="4800">
              <a:latin typeface="Times New Roman"/>
              <a:cs typeface="Times New Roman"/>
            </a:endParaRPr>
          </a:p>
        </p:txBody>
      </p:sp>
    </p:spTree>
    <p:extLst>
      <p:ext uri="{BB962C8B-B14F-4D97-AF65-F5344CB8AC3E}">
        <p14:creationId xmlns:p14="http://schemas.microsoft.com/office/powerpoint/2010/main" val="3971228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3FEFB99-DF02-4074-979F-B369C314F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cs typeface="Calibri"/>
            </a:endParaRPr>
          </a:p>
        </p:txBody>
      </p:sp>
      <p:sp>
        <p:nvSpPr>
          <p:cNvPr id="7" name="Text Placeholder 2">
            <a:extLst>
              <a:ext uri="{FF2B5EF4-FFF2-40B4-BE49-F238E27FC236}">
                <a16:creationId xmlns:a16="http://schemas.microsoft.com/office/drawing/2014/main" id="{2218538C-4DCA-334F-9D07-8440680B64C2}"/>
              </a:ext>
            </a:extLst>
          </p:cNvPr>
          <p:cNvSpPr>
            <a:spLocks noGrp="1"/>
          </p:cNvSpPr>
          <p:nvPr>
            <p:ph type="body" idx="1"/>
          </p:nvPr>
        </p:nvSpPr>
        <p:spPr>
          <a:xfrm>
            <a:off x="4810898" y="3156572"/>
            <a:ext cx="6764911" cy="3124444"/>
          </a:xfrm>
        </p:spPr>
        <p:txBody>
          <a:bodyPr vert="horz" lIns="91440" tIns="45720" rIns="91440" bIns="45720" rtlCol="0" anchor="b">
            <a:noAutofit/>
          </a:bodyPr>
          <a:lstStyle/>
          <a:p>
            <a:pPr marL="285750" indent="-285750">
              <a:buChar char="•"/>
            </a:pPr>
            <a:r>
              <a:rPr lang="en-US" sz="1800" b="1" kern="1200">
                <a:solidFill>
                  <a:schemeClr val="bg2">
                    <a:lumMod val="10000"/>
                  </a:schemeClr>
                </a:solidFill>
                <a:latin typeface="Times New Roman"/>
                <a:cs typeface="Times New Roman"/>
              </a:rPr>
              <a:t>Workforce </a:t>
            </a:r>
            <a:r>
              <a:rPr lang="en-US" sz="1800" b="1">
                <a:solidFill>
                  <a:schemeClr val="bg2">
                    <a:lumMod val="10000"/>
                  </a:schemeClr>
                </a:solidFill>
                <a:latin typeface="Times New Roman"/>
                <a:cs typeface="Times New Roman"/>
              </a:rPr>
              <a:t>Management</a:t>
            </a:r>
            <a:endParaRPr lang="en-US">
              <a:solidFill>
                <a:schemeClr val="bg2">
                  <a:lumMod val="10000"/>
                </a:schemeClr>
              </a:solidFill>
              <a:latin typeface="Calibri" panose="020F0502020204030204"/>
              <a:cs typeface="Calibri" panose="020F0502020204030204"/>
            </a:endParaRPr>
          </a:p>
          <a:p>
            <a:pPr marL="285750" indent="-285750">
              <a:buChar char="•"/>
            </a:pPr>
            <a:r>
              <a:rPr lang="en-US" sz="1800" b="1">
                <a:solidFill>
                  <a:schemeClr val="bg2">
                    <a:lumMod val="10000"/>
                  </a:schemeClr>
                </a:solidFill>
                <a:latin typeface="Times New Roman"/>
                <a:cs typeface="Times New Roman"/>
              </a:rPr>
              <a:t>Manufacturing</a:t>
            </a:r>
          </a:p>
          <a:p>
            <a:pPr marL="285750" indent="-285750">
              <a:buChar char="•"/>
            </a:pPr>
            <a:r>
              <a:rPr lang="en-US" sz="1800" b="1">
                <a:solidFill>
                  <a:schemeClr val="bg2">
                    <a:lumMod val="10000"/>
                  </a:schemeClr>
                </a:solidFill>
                <a:latin typeface="Times New Roman"/>
                <a:cs typeface="Times New Roman"/>
              </a:rPr>
              <a:t>Transportation</a:t>
            </a:r>
          </a:p>
          <a:p>
            <a:pPr marL="285750" indent="-285750">
              <a:buChar char="•"/>
            </a:pPr>
            <a:r>
              <a:rPr lang="en-US" sz="1800" b="1">
                <a:solidFill>
                  <a:schemeClr val="bg2">
                    <a:lumMod val="10000"/>
                  </a:schemeClr>
                </a:solidFill>
                <a:latin typeface="Times New Roman"/>
                <a:cs typeface="Times New Roman"/>
              </a:rPr>
              <a:t>Sports</a:t>
            </a:r>
            <a:r>
              <a:rPr lang="en-US" sz="1800" b="1" kern="1200">
                <a:solidFill>
                  <a:schemeClr val="bg2">
                    <a:lumMod val="10000"/>
                  </a:schemeClr>
                </a:solidFill>
                <a:latin typeface="Times New Roman"/>
                <a:cs typeface="Times New Roman"/>
              </a:rPr>
              <a:t> Scheduling</a:t>
            </a:r>
          </a:p>
        </p:txBody>
      </p:sp>
      <p:pic>
        <p:nvPicPr>
          <p:cNvPr id="5" name="Picture 5" descr="A picture containing grass, sky, outdoor, field&#10;&#10;Description automatically generated">
            <a:extLst>
              <a:ext uri="{FF2B5EF4-FFF2-40B4-BE49-F238E27FC236}">
                <a16:creationId xmlns:a16="http://schemas.microsoft.com/office/drawing/2014/main" id="{CFDA9745-7205-CCA6-FF19-EE79D5822832}"/>
              </a:ext>
            </a:extLst>
          </p:cNvPr>
          <p:cNvPicPr>
            <a:picLocks noChangeAspect="1"/>
          </p:cNvPicPr>
          <p:nvPr/>
        </p:nvPicPr>
        <p:blipFill rotWithShape="1">
          <a:blip r:embed="rId2">
            <a:alphaModFix/>
          </a:blip>
          <a:srcRect t="24889" r="1" b="1"/>
          <a:stretch/>
        </p:blipFill>
        <p:spPr>
          <a:xfrm>
            <a:off x="4966006" y="198381"/>
            <a:ext cx="3765946" cy="376594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4" name="Picture 4" descr="A picture containing outdoor, night, spaghetti junction&#10;&#10;Description automatically generated">
            <a:extLst>
              <a:ext uri="{FF2B5EF4-FFF2-40B4-BE49-F238E27FC236}">
                <a16:creationId xmlns:a16="http://schemas.microsoft.com/office/drawing/2014/main" id="{0C830C2A-7294-4891-EA3D-C49B09E80076}"/>
              </a:ext>
            </a:extLst>
          </p:cNvPr>
          <p:cNvPicPr>
            <a:picLocks noChangeAspect="1"/>
          </p:cNvPicPr>
          <p:nvPr/>
        </p:nvPicPr>
        <p:blipFill rotWithShape="1">
          <a:blip r:embed="rId3">
            <a:alphaModFix/>
          </a:blip>
          <a:srcRect r="6556" b="-1"/>
          <a:stretch/>
        </p:blipFill>
        <p:spPr>
          <a:xfrm>
            <a:off x="1199083" y="10"/>
            <a:ext cx="4125131" cy="2489417"/>
          </a:xfrm>
          <a:custGeom>
            <a:avLst/>
            <a:gdLst/>
            <a:ahLst/>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effectLst>
            <a:softEdge rad="0"/>
          </a:effectLst>
        </p:spPr>
      </p:pic>
      <p:pic>
        <p:nvPicPr>
          <p:cNvPr id="2" name="Picture 2">
            <a:extLst>
              <a:ext uri="{FF2B5EF4-FFF2-40B4-BE49-F238E27FC236}">
                <a16:creationId xmlns:a16="http://schemas.microsoft.com/office/drawing/2014/main" id="{8C569DAD-251D-2567-DA92-573EF0F3A120}"/>
              </a:ext>
            </a:extLst>
          </p:cNvPr>
          <p:cNvPicPr>
            <a:picLocks noChangeAspect="1"/>
          </p:cNvPicPr>
          <p:nvPr/>
        </p:nvPicPr>
        <p:blipFill rotWithShape="1">
          <a:blip r:embed="rId4">
            <a:alphaModFix/>
          </a:blip>
          <a:srcRect l="20747" r="24831" b="-1"/>
          <a:stretch/>
        </p:blipFill>
        <p:spPr>
          <a:xfrm>
            <a:off x="-7" y="2090403"/>
            <a:ext cx="4151360" cy="4767590"/>
          </a:xfrm>
          <a:custGeom>
            <a:avLst/>
            <a:gdLst/>
            <a:ahLst/>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effectLst>
            <a:softEdge rad="0"/>
          </a:effectLst>
        </p:spPr>
      </p:pic>
      <p:grpSp>
        <p:nvGrpSpPr>
          <p:cNvPr id="19" name="Group 18">
            <a:extLst>
              <a:ext uri="{FF2B5EF4-FFF2-40B4-BE49-F238E27FC236}">
                <a16:creationId xmlns:a16="http://schemas.microsoft.com/office/drawing/2014/main" id="{B690E963-1C95-47AD-B5D6-1D75F938E1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6008" y="178095"/>
            <a:ext cx="3806641" cy="3806637"/>
            <a:chOff x="4966008" y="178095"/>
            <a:chExt cx="3806641" cy="3806637"/>
          </a:xfrm>
        </p:grpSpPr>
        <p:sp>
          <p:nvSpPr>
            <p:cNvPr id="20" name="Freeform: Shape 19">
              <a:extLst>
                <a:ext uri="{FF2B5EF4-FFF2-40B4-BE49-F238E27FC236}">
                  <a16:creationId xmlns:a16="http://schemas.microsoft.com/office/drawing/2014/main" id="{4015C684-F358-4950-AC5D-B07CC800F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997ABC0-08BD-4A6F-8238-C14E24903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55139CD-4815-48FB-9768-9DF081A49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8" y="273205"/>
              <a:ext cx="3727034" cy="3616507"/>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23" name="Freeform: Shape 22">
              <a:extLst>
                <a:ext uri="{FF2B5EF4-FFF2-40B4-BE49-F238E27FC236}">
                  <a16:creationId xmlns:a16="http://schemas.microsoft.com/office/drawing/2014/main" id="{82275A1F-D313-4C27-9719-333FE387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66008" y="178095"/>
              <a:ext cx="3806641" cy="3806637"/>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87C3F845-7B24-47B8-BBCC-83DE18E7F8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35" y="0"/>
            <a:ext cx="4220052" cy="2578937"/>
            <a:chOff x="1109635" y="0"/>
            <a:chExt cx="4220052" cy="2578937"/>
          </a:xfrm>
        </p:grpSpPr>
        <p:sp>
          <p:nvSpPr>
            <p:cNvPr id="26" name="Freeform: Shape 25">
              <a:extLst>
                <a:ext uri="{FF2B5EF4-FFF2-40B4-BE49-F238E27FC236}">
                  <a16:creationId xmlns:a16="http://schemas.microsoft.com/office/drawing/2014/main" id="{D0A50A53-76B2-4EBD-98CB-D958322A8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0"/>
              <a:ext cx="4020469" cy="2502992"/>
            </a:xfrm>
            <a:custGeom>
              <a:avLst/>
              <a:gdLst>
                <a:gd name="connsiteX0" fmla="*/ 68048 w 4057646"/>
                <a:gd name="connsiteY0" fmla="*/ 0 h 2519172"/>
                <a:gd name="connsiteX1" fmla="*/ 263673 w 4057646"/>
                <a:gd name="connsiteY1" fmla="*/ 0 h 2519172"/>
                <a:gd name="connsiteX2" fmla="*/ 236664 w 4057646"/>
                <a:gd name="connsiteY2" fmla="*/ 35779 h 2519172"/>
                <a:gd name="connsiteX3" fmla="*/ 160449 w 4057646"/>
                <a:gd name="connsiteY3" fmla="*/ 186590 h 2519172"/>
                <a:gd name="connsiteX4" fmla="*/ 123371 w 4057646"/>
                <a:gd name="connsiteY4" fmla="*/ 353808 h 2519172"/>
                <a:gd name="connsiteX5" fmla="*/ 121238 w 4057646"/>
                <a:gd name="connsiteY5" fmla="*/ 375363 h 2519172"/>
                <a:gd name="connsiteX6" fmla="*/ 120135 w 4057646"/>
                <a:gd name="connsiteY6" fmla="*/ 397065 h 2519172"/>
                <a:gd name="connsiteX7" fmla="*/ 119178 w 4057646"/>
                <a:gd name="connsiteY7" fmla="*/ 418840 h 2519172"/>
                <a:gd name="connsiteX8" fmla="*/ 119252 w 4057646"/>
                <a:gd name="connsiteY8" fmla="*/ 441132 h 2519172"/>
                <a:gd name="connsiteX9" fmla="*/ 119840 w 4057646"/>
                <a:gd name="connsiteY9" fmla="*/ 485786 h 2519172"/>
                <a:gd name="connsiteX10" fmla="*/ 120282 w 4057646"/>
                <a:gd name="connsiteY10" fmla="*/ 508151 h 2519172"/>
                <a:gd name="connsiteX11" fmla="*/ 120502 w 4057646"/>
                <a:gd name="connsiteY11" fmla="*/ 519333 h 2519172"/>
                <a:gd name="connsiteX12" fmla="*/ 121386 w 4057646"/>
                <a:gd name="connsiteY12" fmla="*/ 530442 h 2519172"/>
                <a:gd name="connsiteX13" fmla="*/ 129331 w 4057646"/>
                <a:gd name="connsiteY13" fmla="*/ 619457 h 2519172"/>
                <a:gd name="connsiteX14" fmla="*/ 143087 w 4057646"/>
                <a:gd name="connsiteY14" fmla="*/ 707737 h 2519172"/>
                <a:gd name="connsiteX15" fmla="*/ 249760 w 4057646"/>
                <a:gd name="connsiteY15" fmla="*/ 1046659 h 2519172"/>
                <a:gd name="connsiteX16" fmla="*/ 416315 w 4057646"/>
                <a:gd name="connsiteY16" fmla="*/ 1357111 h 2519172"/>
                <a:gd name="connsiteX17" fmla="*/ 439783 w 4057646"/>
                <a:gd name="connsiteY17" fmla="*/ 1394189 h 2519172"/>
                <a:gd name="connsiteX18" fmla="*/ 464795 w 4057646"/>
                <a:gd name="connsiteY18" fmla="*/ 1430237 h 2519172"/>
                <a:gd name="connsiteX19" fmla="*/ 489440 w 4057646"/>
                <a:gd name="connsiteY19" fmla="*/ 1466432 h 2519172"/>
                <a:gd name="connsiteX20" fmla="*/ 515483 w 4057646"/>
                <a:gd name="connsiteY20" fmla="*/ 1501744 h 2519172"/>
                <a:gd name="connsiteX21" fmla="*/ 541084 w 4057646"/>
                <a:gd name="connsiteY21" fmla="*/ 1537350 h 2519172"/>
                <a:gd name="connsiteX22" fmla="*/ 568083 w 4057646"/>
                <a:gd name="connsiteY22" fmla="*/ 1571926 h 2519172"/>
                <a:gd name="connsiteX23" fmla="*/ 594935 w 4057646"/>
                <a:gd name="connsiteY23" fmla="*/ 1606650 h 2519172"/>
                <a:gd name="connsiteX24" fmla="*/ 623258 w 4057646"/>
                <a:gd name="connsiteY24" fmla="*/ 1640270 h 2519172"/>
                <a:gd name="connsiteX25" fmla="*/ 651802 w 4057646"/>
                <a:gd name="connsiteY25" fmla="*/ 1673669 h 2519172"/>
                <a:gd name="connsiteX26" fmla="*/ 681890 w 4057646"/>
                <a:gd name="connsiteY26" fmla="*/ 1705818 h 2519172"/>
                <a:gd name="connsiteX27" fmla="*/ 712421 w 4057646"/>
                <a:gd name="connsiteY27" fmla="*/ 1737525 h 2519172"/>
                <a:gd name="connsiteX28" fmla="*/ 720072 w 4057646"/>
                <a:gd name="connsiteY28" fmla="*/ 1745470 h 2519172"/>
                <a:gd name="connsiteX29" fmla="*/ 728090 w 4057646"/>
                <a:gd name="connsiteY29" fmla="*/ 1752974 h 2519172"/>
                <a:gd name="connsiteX30" fmla="*/ 744128 w 4057646"/>
                <a:gd name="connsiteY30" fmla="*/ 1768056 h 2519172"/>
                <a:gd name="connsiteX31" fmla="*/ 776277 w 4057646"/>
                <a:gd name="connsiteY31" fmla="*/ 1798218 h 2519172"/>
                <a:gd name="connsiteX32" fmla="*/ 784295 w 4057646"/>
                <a:gd name="connsiteY32" fmla="*/ 1805795 h 2519172"/>
                <a:gd name="connsiteX33" fmla="*/ 792682 w 4057646"/>
                <a:gd name="connsiteY33" fmla="*/ 1812931 h 2519172"/>
                <a:gd name="connsiteX34" fmla="*/ 809382 w 4057646"/>
                <a:gd name="connsiteY34" fmla="*/ 1827277 h 2519172"/>
                <a:gd name="connsiteX35" fmla="*/ 877137 w 4057646"/>
                <a:gd name="connsiteY35" fmla="*/ 1883776 h 2519172"/>
                <a:gd name="connsiteX36" fmla="*/ 1174126 w 4057646"/>
                <a:gd name="connsiteY36" fmla="*/ 2074755 h 2519172"/>
                <a:gd name="connsiteX37" fmla="*/ 1505765 w 4057646"/>
                <a:gd name="connsiteY37" fmla="*/ 2195920 h 2519172"/>
                <a:gd name="connsiteX38" fmla="*/ 1548801 w 4057646"/>
                <a:gd name="connsiteY38" fmla="*/ 2205557 h 2519172"/>
                <a:gd name="connsiteX39" fmla="*/ 1591985 w 4057646"/>
                <a:gd name="connsiteY39" fmla="*/ 2214385 h 2519172"/>
                <a:gd name="connsiteX40" fmla="*/ 1635463 w 4057646"/>
                <a:gd name="connsiteY40" fmla="*/ 2221448 h 2519172"/>
                <a:gd name="connsiteX41" fmla="*/ 1657165 w 4057646"/>
                <a:gd name="connsiteY41" fmla="*/ 2224978 h 2519172"/>
                <a:gd name="connsiteX42" fmla="*/ 1678941 w 4057646"/>
                <a:gd name="connsiteY42" fmla="*/ 2228068 h 2519172"/>
                <a:gd name="connsiteX43" fmla="*/ 1766264 w 4057646"/>
                <a:gd name="connsiteY43" fmla="*/ 2237412 h 2519172"/>
                <a:gd name="connsiteX44" fmla="*/ 1853735 w 4057646"/>
                <a:gd name="connsiteY44" fmla="*/ 2242414 h 2519172"/>
                <a:gd name="connsiteX45" fmla="*/ 1941133 w 4057646"/>
                <a:gd name="connsiteY45" fmla="*/ 2243444 h 2519172"/>
                <a:gd name="connsiteX46" fmla="*/ 1984758 w 4057646"/>
                <a:gd name="connsiteY46" fmla="*/ 2242120 h 2519172"/>
                <a:gd name="connsiteX47" fmla="*/ 2028236 w 4057646"/>
                <a:gd name="connsiteY47" fmla="*/ 2240795 h 2519172"/>
                <a:gd name="connsiteX48" fmla="*/ 2072155 w 4057646"/>
                <a:gd name="connsiteY48" fmla="*/ 2238368 h 2519172"/>
                <a:gd name="connsiteX49" fmla="*/ 2116222 w 4057646"/>
                <a:gd name="connsiteY49" fmla="*/ 2235425 h 2519172"/>
                <a:gd name="connsiteX50" fmla="*/ 2138218 w 4057646"/>
                <a:gd name="connsiteY50" fmla="*/ 2234175 h 2519172"/>
                <a:gd name="connsiteX51" fmla="*/ 2160068 w 4057646"/>
                <a:gd name="connsiteY51" fmla="*/ 2232041 h 2519172"/>
                <a:gd name="connsiteX52" fmla="*/ 2203693 w 4057646"/>
                <a:gd name="connsiteY52" fmla="*/ 2227922 h 2519172"/>
                <a:gd name="connsiteX53" fmla="*/ 2543792 w 4057646"/>
                <a:gd name="connsiteY53" fmla="*/ 2171717 h 2519172"/>
                <a:gd name="connsiteX54" fmla="*/ 2865426 w 4057646"/>
                <a:gd name="connsiteY54" fmla="*/ 2063426 h 2519172"/>
                <a:gd name="connsiteX55" fmla="*/ 2942303 w 4057646"/>
                <a:gd name="connsiteY55" fmla="*/ 2026275 h 2519172"/>
                <a:gd name="connsiteX56" fmla="*/ 3017341 w 4057646"/>
                <a:gd name="connsiteY56" fmla="*/ 1984636 h 2519172"/>
                <a:gd name="connsiteX57" fmla="*/ 3053903 w 4057646"/>
                <a:gd name="connsiteY57" fmla="*/ 1961830 h 2519172"/>
                <a:gd name="connsiteX58" fmla="*/ 3072221 w 4057646"/>
                <a:gd name="connsiteY58" fmla="*/ 1950354 h 2519172"/>
                <a:gd name="connsiteX59" fmla="*/ 3081344 w 4057646"/>
                <a:gd name="connsiteY59" fmla="*/ 1944616 h 2519172"/>
                <a:gd name="connsiteX60" fmla="*/ 3090172 w 4057646"/>
                <a:gd name="connsiteY60" fmla="*/ 1938363 h 2519172"/>
                <a:gd name="connsiteX61" fmla="*/ 3125705 w 4057646"/>
                <a:gd name="connsiteY61" fmla="*/ 1913497 h 2519172"/>
                <a:gd name="connsiteX62" fmla="*/ 3160796 w 4057646"/>
                <a:gd name="connsiteY62" fmla="*/ 1887822 h 2519172"/>
                <a:gd name="connsiteX63" fmla="*/ 3195005 w 4057646"/>
                <a:gd name="connsiteY63" fmla="*/ 1860750 h 2519172"/>
                <a:gd name="connsiteX64" fmla="*/ 3228625 w 4057646"/>
                <a:gd name="connsiteY64" fmla="*/ 1832868 h 2519172"/>
                <a:gd name="connsiteX65" fmla="*/ 3261435 w 4057646"/>
                <a:gd name="connsiteY65" fmla="*/ 1803809 h 2519172"/>
                <a:gd name="connsiteX66" fmla="*/ 3293511 w 4057646"/>
                <a:gd name="connsiteY66" fmla="*/ 1774088 h 2519172"/>
                <a:gd name="connsiteX67" fmla="*/ 3408422 w 4057646"/>
                <a:gd name="connsiteY67" fmla="*/ 1648141 h 2519172"/>
                <a:gd name="connsiteX68" fmla="*/ 3493024 w 4057646"/>
                <a:gd name="connsiteY68" fmla="*/ 1510792 h 2519172"/>
                <a:gd name="connsiteX69" fmla="*/ 3509134 w 4057646"/>
                <a:gd name="connsiteY69" fmla="*/ 1473935 h 2519172"/>
                <a:gd name="connsiteX70" fmla="*/ 3522965 w 4057646"/>
                <a:gd name="connsiteY70" fmla="*/ 1435092 h 2519172"/>
                <a:gd name="connsiteX71" fmla="*/ 3535619 w 4057646"/>
                <a:gd name="connsiteY71" fmla="*/ 1394851 h 2519172"/>
                <a:gd name="connsiteX72" fmla="*/ 3547463 w 4057646"/>
                <a:gd name="connsiteY72" fmla="*/ 1353433 h 2519172"/>
                <a:gd name="connsiteX73" fmla="*/ 3634713 w 4057646"/>
                <a:gd name="connsiteY73" fmla="*/ 995016 h 2519172"/>
                <a:gd name="connsiteX74" fmla="*/ 3749698 w 4057646"/>
                <a:gd name="connsiteY74" fmla="*/ 634906 h 2519172"/>
                <a:gd name="connsiteX75" fmla="*/ 3809287 w 4057646"/>
                <a:gd name="connsiteY75" fmla="*/ 317171 h 2519172"/>
                <a:gd name="connsiteX76" fmla="*/ 3797967 w 4057646"/>
                <a:gd name="connsiteY76" fmla="*/ 153596 h 2519172"/>
                <a:gd name="connsiteX77" fmla="*/ 3762954 w 4057646"/>
                <a:gd name="connsiteY77" fmla="*/ 0 h 2519172"/>
                <a:gd name="connsiteX78" fmla="*/ 4012007 w 4057646"/>
                <a:gd name="connsiteY78" fmla="*/ 0 h 2519172"/>
                <a:gd name="connsiteX79" fmla="*/ 4016752 w 4057646"/>
                <a:gd name="connsiteY79" fmla="*/ 15860 h 2519172"/>
                <a:gd name="connsiteX80" fmla="*/ 4057575 w 4057646"/>
                <a:gd name="connsiteY80" fmla="*/ 317613 h 2519172"/>
                <a:gd name="connsiteX81" fmla="*/ 4040434 w 4057646"/>
                <a:gd name="connsiteY81" fmla="*/ 522496 h 2519172"/>
                <a:gd name="connsiteX82" fmla="*/ 3986215 w 4057646"/>
                <a:gd name="connsiteY82" fmla="*/ 721053 h 2519172"/>
                <a:gd name="connsiteX83" fmla="*/ 3869244 w 4057646"/>
                <a:gd name="connsiteY83" fmla="*/ 1060858 h 2519172"/>
                <a:gd name="connsiteX84" fmla="*/ 3843201 w 4057646"/>
                <a:gd name="connsiteY84" fmla="*/ 1147078 h 2519172"/>
                <a:gd name="connsiteX85" fmla="*/ 3818041 w 4057646"/>
                <a:gd name="connsiteY85" fmla="*/ 1234402 h 2519172"/>
                <a:gd name="connsiteX86" fmla="*/ 3793029 w 4057646"/>
                <a:gd name="connsiteY86" fmla="*/ 1323418 h 2519172"/>
                <a:gd name="connsiteX87" fmla="*/ 3780228 w 4057646"/>
                <a:gd name="connsiteY87" fmla="*/ 1368588 h 2519172"/>
                <a:gd name="connsiteX88" fmla="*/ 3766397 w 4057646"/>
                <a:gd name="connsiteY88" fmla="*/ 1414714 h 2519172"/>
                <a:gd name="connsiteX89" fmla="*/ 3751464 w 4057646"/>
                <a:gd name="connsiteY89" fmla="*/ 1461429 h 2519172"/>
                <a:gd name="connsiteX90" fmla="*/ 3734985 w 4057646"/>
                <a:gd name="connsiteY90" fmla="*/ 1508659 h 2519172"/>
                <a:gd name="connsiteX91" fmla="*/ 3716519 w 4057646"/>
                <a:gd name="connsiteY91" fmla="*/ 1556183 h 2519172"/>
                <a:gd name="connsiteX92" fmla="*/ 3694891 w 4057646"/>
                <a:gd name="connsiteY92" fmla="*/ 1603487 h 2519172"/>
                <a:gd name="connsiteX93" fmla="*/ 3586086 w 4057646"/>
                <a:gd name="connsiteY93" fmla="*/ 1780121 h 2519172"/>
                <a:gd name="connsiteX94" fmla="*/ 3455651 w 4057646"/>
                <a:gd name="connsiteY94" fmla="*/ 1931300 h 2519172"/>
                <a:gd name="connsiteX95" fmla="*/ 3421370 w 4057646"/>
                <a:gd name="connsiteY95" fmla="*/ 1966244 h 2519172"/>
                <a:gd name="connsiteX96" fmla="*/ 3386719 w 4057646"/>
                <a:gd name="connsiteY96" fmla="*/ 2000821 h 2519172"/>
                <a:gd name="connsiteX97" fmla="*/ 3351040 w 4057646"/>
                <a:gd name="connsiteY97" fmla="*/ 2034587 h 2519172"/>
                <a:gd name="connsiteX98" fmla="*/ 3314918 w 4057646"/>
                <a:gd name="connsiteY98" fmla="*/ 2068060 h 2519172"/>
                <a:gd name="connsiteX99" fmla="*/ 3277767 w 4057646"/>
                <a:gd name="connsiteY99" fmla="*/ 2100577 h 2519172"/>
                <a:gd name="connsiteX100" fmla="*/ 3240028 w 4057646"/>
                <a:gd name="connsiteY100" fmla="*/ 2132726 h 2519172"/>
                <a:gd name="connsiteX101" fmla="*/ 3230537 w 4057646"/>
                <a:gd name="connsiteY101" fmla="*/ 2140744 h 2519172"/>
                <a:gd name="connsiteX102" fmla="*/ 3220679 w 4057646"/>
                <a:gd name="connsiteY102" fmla="*/ 2148395 h 2519172"/>
                <a:gd name="connsiteX103" fmla="*/ 3200964 w 4057646"/>
                <a:gd name="connsiteY103" fmla="*/ 2163624 h 2519172"/>
                <a:gd name="connsiteX104" fmla="*/ 3161458 w 4057646"/>
                <a:gd name="connsiteY104" fmla="*/ 2194154 h 2519172"/>
                <a:gd name="connsiteX105" fmla="*/ 3079358 w 4057646"/>
                <a:gd name="connsiteY105" fmla="*/ 2251831 h 2519172"/>
                <a:gd name="connsiteX106" fmla="*/ 2993505 w 4057646"/>
                <a:gd name="connsiteY106" fmla="*/ 2304725 h 2519172"/>
                <a:gd name="connsiteX107" fmla="*/ 2619639 w 4057646"/>
                <a:gd name="connsiteY107" fmla="*/ 2459216 h 2519172"/>
                <a:gd name="connsiteX108" fmla="*/ 2223555 w 4057646"/>
                <a:gd name="connsiteY108" fmla="*/ 2517333 h 2519172"/>
                <a:gd name="connsiteX109" fmla="*/ 2174045 w 4057646"/>
                <a:gd name="connsiteY109" fmla="*/ 2518657 h 2519172"/>
                <a:gd name="connsiteX110" fmla="*/ 2149327 w 4057646"/>
                <a:gd name="connsiteY110" fmla="*/ 2519172 h 2519172"/>
                <a:gd name="connsiteX111" fmla="*/ 2124681 w 4057646"/>
                <a:gd name="connsiteY111" fmla="*/ 2518804 h 2519172"/>
                <a:gd name="connsiteX112" fmla="*/ 2075466 w 4057646"/>
                <a:gd name="connsiteY112" fmla="*/ 2517627 h 2519172"/>
                <a:gd name="connsiteX113" fmla="*/ 2026102 w 4057646"/>
                <a:gd name="connsiteY113" fmla="*/ 2515494 h 2519172"/>
                <a:gd name="connsiteX114" fmla="*/ 1926714 w 4057646"/>
                <a:gd name="connsiteY114" fmla="*/ 2507401 h 2519172"/>
                <a:gd name="connsiteX115" fmla="*/ 1827987 w 4057646"/>
                <a:gd name="connsiteY115" fmla="*/ 2494380 h 2519172"/>
                <a:gd name="connsiteX116" fmla="*/ 1730290 w 4057646"/>
                <a:gd name="connsiteY116" fmla="*/ 2476356 h 2519172"/>
                <a:gd name="connsiteX117" fmla="*/ 1633771 w 4057646"/>
                <a:gd name="connsiteY117" fmla="*/ 2454066 h 2519172"/>
                <a:gd name="connsiteX118" fmla="*/ 1538649 w 4057646"/>
                <a:gd name="connsiteY118" fmla="*/ 2427581 h 2519172"/>
                <a:gd name="connsiteX119" fmla="*/ 1491640 w 4057646"/>
                <a:gd name="connsiteY119" fmla="*/ 2412795 h 2519172"/>
                <a:gd name="connsiteX120" fmla="*/ 1444925 w 4057646"/>
                <a:gd name="connsiteY120" fmla="*/ 2397493 h 2519172"/>
                <a:gd name="connsiteX121" fmla="*/ 1085919 w 4057646"/>
                <a:gd name="connsiteY121" fmla="*/ 2242414 h 2519172"/>
                <a:gd name="connsiteX122" fmla="*/ 756928 w 4057646"/>
                <a:gd name="connsiteY122" fmla="*/ 2034441 h 2519172"/>
                <a:gd name="connsiteX123" fmla="*/ 680934 w 4057646"/>
                <a:gd name="connsiteY123" fmla="*/ 1973601 h 2519172"/>
                <a:gd name="connsiteX124" fmla="*/ 608103 w 4057646"/>
                <a:gd name="connsiteY124" fmla="*/ 1909083 h 2519172"/>
                <a:gd name="connsiteX125" fmla="*/ 590226 w 4057646"/>
                <a:gd name="connsiteY125" fmla="*/ 1892604 h 2519172"/>
                <a:gd name="connsiteX126" fmla="*/ 581251 w 4057646"/>
                <a:gd name="connsiteY126" fmla="*/ 1884364 h 2519172"/>
                <a:gd name="connsiteX127" fmla="*/ 572644 w 4057646"/>
                <a:gd name="connsiteY127" fmla="*/ 1875757 h 2519172"/>
                <a:gd name="connsiteX128" fmla="*/ 538362 w 4057646"/>
                <a:gd name="connsiteY128" fmla="*/ 1841254 h 2519172"/>
                <a:gd name="connsiteX129" fmla="*/ 504153 w 4057646"/>
                <a:gd name="connsiteY129" fmla="*/ 1806605 h 2519172"/>
                <a:gd name="connsiteX130" fmla="*/ 471195 w 4057646"/>
                <a:gd name="connsiteY130" fmla="*/ 1770851 h 2519172"/>
                <a:gd name="connsiteX131" fmla="*/ 438385 w 4057646"/>
                <a:gd name="connsiteY131" fmla="*/ 1734877 h 2519172"/>
                <a:gd name="connsiteX132" fmla="*/ 407192 w 4057646"/>
                <a:gd name="connsiteY132" fmla="*/ 1697505 h 2519172"/>
                <a:gd name="connsiteX133" fmla="*/ 376294 w 4057646"/>
                <a:gd name="connsiteY133" fmla="*/ 1659912 h 2519172"/>
                <a:gd name="connsiteX134" fmla="*/ 347456 w 4057646"/>
                <a:gd name="connsiteY134" fmla="*/ 1620775 h 2519172"/>
                <a:gd name="connsiteX135" fmla="*/ 318986 w 4057646"/>
                <a:gd name="connsiteY135" fmla="*/ 1581343 h 2519172"/>
                <a:gd name="connsiteX136" fmla="*/ 292869 w 4057646"/>
                <a:gd name="connsiteY136" fmla="*/ 1540293 h 2519172"/>
                <a:gd name="connsiteX137" fmla="*/ 267121 w 4057646"/>
                <a:gd name="connsiteY137" fmla="*/ 1499095 h 2519172"/>
                <a:gd name="connsiteX138" fmla="*/ 243432 w 4057646"/>
                <a:gd name="connsiteY138" fmla="*/ 1456721 h 2519172"/>
                <a:gd name="connsiteX139" fmla="*/ 96152 w 4057646"/>
                <a:gd name="connsiteY139" fmla="*/ 1100216 h 2519172"/>
                <a:gd name="connsiteX140" fmla="*/ 21261 w 4057646"/>
                <a:gd name="connsiteY140" fmla="*/ 725908 h 2519172"/>
                <a:gd name="connsiteX141" fmla="*/ 11256 w 4057646"/>
                <a:gd name="connsiteY141" fmla="*/ 631522 h 2519172"/>
                <a:gd name="connsiteX142" fmla="*/ 4635 w 4057646"/>
                <a:gd name="connsiteY142" fmla="*/ 536989 h 2519172"/>
                <a:gd name="connsiteX143" fmla="*/ 3752 w 4057646"/>
                <a:gd name="connsiteY143" fmla="*/ 525145 h 2519172"/>
                <a:gd name="connsiteX144" fmla="*/ 3385 w 4057646"/>
                <a:gd name="connsiteY144" fmla="*/ 513301 h 2519172"/>
                <a:gd name="connsiteX145" fmla="*/ 2649 w 4057646"/>
                <a:gd name="connsiteY145" fmla="*/ 489612 h 2519172"/>
                <a:gd name="connsiteX146" fmla="*/ 883 w 4057646"/>
                <a:gd name="connsiteY146" fmla="*/ 442235 h 2519172"/>
                <a:gd name="connsiteX147" fmla="*/ 0 w 4057646"/>
                <a:gd name="connsiteY147" fmla="*/ 418473 h 2519172"/>
                <a:gd name="connsiteX148" fmla="*/ 73 w 4057646"/>
                <a:gd name="connsiteY148" fmla="*/ 394196 h 2519172"/>
                <a:gd name="connsiteX149" fmla="*/ 0 w 4057646"/>
                <a:gd name="connsiteY149" fmla="*/ 369919 h 2519172"/>
                <a:gd name="connsiteX150" fmla="*/ 1031 w 4057646"/>
                <a:gd name="connsiteY150" fmla="*/ 345568 h 2519172"/>
                <a:gd name="connsiteX151" fmla="*/ 24572 w 4057646"/>
                <a:gd name="connsiteY151" fmla="*/ 150101 h 2519172"/>
                <a:gd name="connsiteX152" fmla="*/ 49364 w 4057646"/>
                <a:gd name="connsiteY152" fmla="*/ 53214 h 251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057646" h="2519172">
                  <a:moveTo>
                    <a:pt x="68048" y="0"/>
                  </a:moveTo>
                  <a:lnTo>
                    <a:pt x="263673" y="0"/>
                  </a:lnTo>
                  <a:lnTo>
                    <a:pt x="236664" y="35779"/>
                  </a:lnTo>
                  <a:cubicBezTo>
                    <a:pt x="205178" y="82494"/>
                    <a:pt x="179430" y="133108"/>
                    <a:pt x="160449" y="186590"/>
                  </a:cubicBezTo>
                  <a:cubicBezTo>
                    <a:pt x="141396" y="240073"/>
                    <a:pt x="129110" y="296352"/>
                    <a:pt x="123371" y="353808"/>
                  </a:cubicBezTo>
                  <a:lnTo>
                    <a:pt x="121238" y="375363"/>
                  </a:lnTo>
                  <a:lnTo>
                    <a:pt x="120135" y="397065"/>
                  </a:lnTo>
                  <a:lnTo>
                    <a:pt x="119178" y="418840"/>
                  </a:lnTo>
                  <a:cubicBezTo>
                    <a:pt x="119032" y="426197"/>
                    <a:pt x="119178" y="433701"/>
                    <a:pt x="119252" y="441132"/>
                  </a:cubicBezTo>
                  <a:lnTo>
                    <a:pt x="119840" y="485786"/>
                  </a:lnTo>
                  <a:lnTo>
                    <a:pt x="120282" y="508151"/>
                  </a:lnTo>
                  <a:lnTo>
                    <a:pt x="120502" y="519333"/>
                  </a:lnTo>
                  <a:lnTo>
                    <a:pt x="121386" y="530442"/>
                  </a:lnTo>
                  <a:cubicBezTo>
                    <a:pt x="123740" y="560163"/>
                    <a:pt x="126167" y="589884"/>
                    <a:pt x="129331" y="619457"/>
                  </a:cubicBezTo>
                  <a:cubicBezTo>
                    <a:pt x="133597" y="648958"/>
                    <a:pt x="138306" y="678385"/>
                    <a:pt x="143087" y="707737"/>
                  </a:cubicBezTo>
                  <a:cubicBezTo>
                    <a:pt x="165084" y="824855"/>
                    <a:pt x="202823" y="938369"/>
                    <a:pt x="249760" y="1046659"/>
                  </a:cubicBezTo>
                  <a:cubicBezTo>
                    <a:pt x="296842" y="1155097"/>
                    <a:pt x="353562" y="1258311"/>
                    <a:pt x="416315" y="1357111"/>
                  </a:cubicBezTo>
                  <a:cubicBezTo>
                    <a:pt x="424186" y="1369470"/>
                    <a:pt x="431763" y="1381977"/>
                    <a:pt x="439783" y="1394189"/>
                  </a:cubicBezTo>
                  <a:cubicBezTo>
                    <a:pt x="448169" y="1406180"/>
                    <a:pt x="456629" y="1418172"/>
                    <a:pt x="464795" y="1430237"/>
                  </a:cubicBezTo>
                  <a:lnTo>
                    <a:pt x="489440" y="1466432"/>
                  </a:lnTo>
                  <a:lnTo>
                    <a:pt x="515483" y="1501744"/>
                  </a:lnTo>
                  <a:cubicBezTo>
                    <a:pt x="524163" y="1513515"/>
                    <a:pt x="532550" y="1525505"/>
                    <a:pt x="541084" y="1537350"/>
                  </a:cubicBezTo>
                  <a:lnTo>
                    <a:pt x="568083" y="1571926"/>
                  </a:lnTo>
                  <a:lnTo>
                    <a:pt x="594935" y="1606650"/>
                  </a:lnTo>
                  <a:cubicBezTo>
                    <a:pt x="604057" y="1618126"/>
                    <a:pt x="613841" y="1629014"/>
                    <a:pt x="623258" y="1640270"/>
                  </a:cubicBezTo>
                  <a:lnTo>
                    <a:pt x="651802" y="1673669"/>
                  </a:lnTo>
                  <a:cubicBezTo>
                    <a:pt x="661366" y="1684778"/>
                    <a:pt x="671812" y="1695077"/>
                    <a:pt x="681890" y="1705818"/>
                  </a:cubicBezTo>
                  <a:lnTo>
                    <a:pt x="712421" y="1737525"/>
                  </a:lnTo>
                  <a:lnTo>
                    <a:pt x="720072" y="1745470"/>
                  </a:lnTo>
                  <a:lnTo>
                    <a:pt x="728090" y="1752974"/>
                  </a:lnTo>
                  <a:lnTo>
                    <a:pt x="744128" y="1768056"/>
                  </a:lnTo>
                  <a:lnTo>
                    <a:pt x="776277" y="1798218"/>
                  </a:lnTo>
                  <a:lnTo>
                    <a:pt x="784295" y="1805795"/>
                  </a:lnTo>
                  <a:lnTo>
                    <a:pt x="792682" y="1812931"/>
                  </a:lnTo>
                  <a:lnTo>
                    <a:pt x="809382" y="1827277"/>
                  </a:lnTo>
                  <a:cubicBezTo>
                    <a:pt x="831672" y="1846404"/>
                    <a:pt x="853595" y="1866047"/>
                    <a:pt x="877137" y="1883776"/>
                  </a:cubicBezTo>
                  <a:cubicBezTo>
                    <a:pt x="969169" y="1957122"/>
                    <a:pt x="1068337" y="2022302"/>
                    <a:pt x="1174126" y="2074755"/>
                  </a:cubicBezTo>
                  <a:cubicBezTo>
                    <a:pt x="1279841" y="2127356"/>
                    <a:pt x="1391368" y="2168185"/>
                    <a:pt x="1505765" y="2195920"/>
                  </a:cubicBezTo>
                  <a:lnTo>
                    <a:pt x="1548801" y="2205557"/>
                  </a:lnTo>
                  <a:cubicBezTo>
                    <a:pt x="1563220" y="2208573"/>
                    <a:pt x="1577345" y="2212325"/>
                    <a:pt x="1591985" y="2214385"/>
                  </a:cubicBezTo>
                  <a:lnTo>
                    <a:pt x="1635463" y="2221448"/>
                  </a:lnTo>
                  <a:lnTo>
                    <a:pt x="1657165" y="2224978"/>
                  </a:lnTo>
                  <a:cubicBezTo>
                    <a:pt x="1664375" y="2226156"/>
                    <a:pt x="1671584" y="2227406"/>
                    <a:pt x="1678941" y="2228068"/>
                  </a:cubicBezTo>
                  <a:cubicBezTo>
                    <a:pt x="1708147" y="2231159"/>
                    <a:pt x="1737206" y="2234763"/>
                    <a:pt x="1766264" y="2237412"/>
                  </a:cubicBezTo>
                  <a:lnTo>
                    <a:pt x="1853735" y="2242414"/>
                  </a:lnTo>
                  <a:lnTo>
                    <a:pt x="1941133" y="2243444"/>
                  </a:lnTo>
                  <a:cubicBezTo>
                    <a:pt x="1955626" y="2243665"/>
                    <a:pt x="1970265" y="2242487"/>
                    <a:pt x="1984758" y="2242120"/>
                  </a:cubicBezTo>
                  <a:lnTo>
                    <a:pt x="2028236" y="2240795"/>
                  </a:lnTo>
                  <a:cubicBezTo>
                    <a:pt x="2042581" y="2240649"/>
                    <a:pt x="2057442" y="2239324"/>
                    <a:pt x="2072155" y="2238368"/>
                  </a:cubicBezTo>
                  <a:lnTo>
                    <a:pt x="2116222" y="2235425"/>
                  </a:lnTo>
                  <a:lnTo>
                    <a:pt x="2138218" y="2234175"/>
                  </a:lnTo>
                  <a:lnTo>
                    <a:pt x="2160068" y="2232041"/>
                  </a:lnTo>
                  <a:cubicBezTo>
                    <a:pt x="2174633" y="2230570"/>
                    <a:pt x="2189126" y="2229172"/>
                    <a:pt x="2203693" y="2227922"/>
                  </a:cubicBezTo>
                  <a:cubicBezTo>
                    <a:pt x="2319781" y="2216445"/>
                    <a:pt x="2433368" y="2198495"/>
                    <a:pt x="2543792" y="2171717"/>
                  </a:cubicBezTo>
                  <a:cubicBezTo>
                    <a:pt x="2654142" y="2144864"/>
                    <a:pt x="2761623" y="2109700"/>
                    <a:pt x="2865426" y="2063426"/>
                  </a:cubicBezTo>
                  <a:cubicBezTo>
                    <a:pt x="2891026" y="2051287"/>
                    <a:pt x="2916628" y="2038781"/>
                    <a:pt x="2942303" y="2026275"/>
                  </a:cubicBezTo>
                  <a:cubicBezTo>
                    <a:pt x="2967168" y="2012371"/>
                    <a:pt x="2992549" y="1999129"/>
                    <a:pt x="3017341" y="1984636"/>
                  </a:cubicBezTo>
                  <a:lnTo>
                    <a:pt x="3053903" y="1961830"/>
                  </a:lnTo>
                  <a:lnTo>
                    <a:pt x="3072221" y="1950354"/>
                  </a:lnTo>
                  <a:lnTo>
                    <a:pt x="3081344" y="1944616"/>
                  </a:lnTo>
                  <a:lnTo>
                    <a:pt x="3090172" y="1938363"/>
                  </a:lnTo>
                  <a:lnTo>
                    <a:pt x="3125705" y="1913497"/>
                  </a:lnTo>
                  <a:cubicBezTo>
                    <a:pt x="3137549" y="1905184"/>
                    <a:pt x="3149614" y="1897165"/>
                    <a:pt x="3160796" y="1887822"/>
                  </a:cubicBezTo>
                  <a:lnTo>
                    <a:pt x="3195005" y="1860750"/>
                  </a:lnTo>
                  <a:cubicBezTo>
                    <a:pt x="3206407" y="1851701"/>
                    <a:pt x="3217883" y="1842726"/>
                    <a:pt x="3228625" y="1832868"/>
                  </a:cubicBezTo>
                  <a:lnTo>
                    <a:pt x="3261435" y="1803809"/>
                  </a:lnTo>
                  <a:cubicBezTo>
                    <a:pt x="3272250" y="1794024"/>
                    <a:pt x="3283432" y="1784460"/>
                    <a:pt x="3293511" y="1774088"/>
                  </a:cubicBezTo>
                  <a:cubicBezTo>
                    <a:pt x="3335223" y="1733553"/>
                    <a:pt x="3375170" y="1691987"/>
                    <a:pt x="3408422" y="1648141"/>
                  </a:cubicBezTo>
                  <a:cubicBezTo>
                    <a:pt x="3443366" y="1604811"/>
                    <a:pt x="3470071" y="1559125"/>
                    <a:pt x="3493024" y="1510792"/>
                  </a:cubicBezTo>
                  <a:lnTo>
                    <a:pt x="3509134" y="1473935"/>
                  </a:lnTo>
                  <a:lnTo>
                    <a:pt x="3522965" y="1435092"/>
                  </a:lnTo>
                  <a:cubicBezTo>
                    <a:pt x="3527894" y="1422512"/>
                    <a:pt x="3531352" y="1408240"/>
                    <a:pt x="3535619" y="1394851"/>
                  </a:cubicBezTo>
                  <a:cubicBezTo>
                    <a:pt x="3539665" y="1381168"/>
                    <a:pt x="3543858" y="1367926"/>
                    <a:pt x="3547463" y="1353433"/>
                  </a:cubicBezTo>
                  <a:cubicBezTo>
                    <a:pt x="3576816" y="1240287"/>
                    <a:pt x="3601608" y="1116401"/>
                    <a:pt x="3634713" y="995016"/>
                  </a:cubicBezTo>
                  <a:cubicBezTo>
                    <a:pt x="3667303" y="873189"/>
                    <a:pt x="3706293" y="753054"/>
                    <a:pt x="3749698" y="634906"/>
                  </a:cubicBezTo>
                  <a:cubicBezTo>
                    <a:pt x="3787732" y="532869"/>
                    <a:pt x="3807669" y="425829"/>
                    <a:pt x="3809287" y="317171"/>
                  </a:cubicBezTo>
                  <a:cubicBezTo>
                    <a:pt x="3810170" y="262842"/>
                    <a:pt x="3806216" y="208146"/>
                    <a:pt x="3797967" y="153596"/>
                  </a:cubicBezTo>
                  <a:lnTo>
                    <a:pt x="3762954" y="0"/>
                  </a:lnTo>
                  <a:lnTo>
                    <a:pt x="4012007" y="0"/>
                  </a:lnTo>
                  <a:lnTo>
                    <a:pt x="4016752" y="15860"/>
                  </a:lnTo>
                  <a:cubicBezTo>
                    <a:pt x="4042071" y="113423"/>
                    <a:pt x="4056692" y="214877"/>
                    <a:pt x="4057575" y="317613"/>
                  </a:cubicBezTo>
                  <a:cubicBezTo>
                    <a:pt x="4058384" y="386030"/>
                    <a:pt x="4052278" y="454815"/>
                    <a:pt x="4040434" y="522496"/>
                  </a:cubicBezTo>
                  <a:cubicBezTo>
                    <a:pt x="4028369" y="590178"/>
                    <a:pt x="4009904" y="656756"/>
                    <a:pt x="3986215" y="721053"/>
                  </a:cubicBezTo>
                  <a:cubicBezTo>
                    <a:pt x="3944871" y="833758"/>
                    <a:pt x="3904704" y="946461"/>
                    <a:pt x="3869244" y="1060858"/>
                  </a:cubicBezTo>
                  <a:lnTo>
                    <a:pt x="3843201" y="1147078"/>
                  </a:lnTo>
                  <a:lnTo>
                    <a:pt x="3818041" y="1234402"/>
                  </a:lnTo>
                  <a:lnTo>
                    <a:pt x="3793029" y="1323418"/>
                  </a:lnTo>
                  <a:lnTo>
                    <a:pt x="3780228" y="1368588"/>
                  </a:lnTo>
                  <a:lnTo>
                    <a:pt x="3766397" y="1414714"/>
                  </a:lnTo>
                  <a:cubicBezTo>
                    <a:pt x="3762131" y="1429943"/>
                    <a:pt x="3756613" y="1445833"/>
                    <a:pt x="3751464" y="1461429"/>
                  </a:cubicBezTo>
                  <a:cubicBezTo>
                    <a:pt x="3746019" y="1477172"/>
                    <a:pt x="3741605" y="1492695"/>
                    <a:pt x="3734985" y="1508659"/>
                  </a:cubicBezTo>
                  <a:lnTo>
                    <a:pt x="3716519" y="1556183"/>
                  </a:lnTo>
                  <a:cubicBezTo>
                    <a:pt x="3709604" y="1572000"/>
                    <a:pt x="3702174" y="1587743"/>
                    <a:pt x="3694891" y="1603487"/>
                  </a:cubicBezTo>
                  <a:cubicBezTo>
                    <a:pt x="3664434" y="1665797"/>
                    <a:pt x="3628018" y="1726784"/>
                    <a:pt x="3586086" y="1780121"/>
                  </a:cubicBezTo>
                  <a:cubicBezTo>
                    <a:pt x="3545329" y="1835001"/>
                    <a:pt x="3500454" y="1883629"/>
                    <a:pt x="3455651" y="1931300"/>
                  </a:cubicBezTo>
                  <a:cubicBezTo>
                    <a:pt x="3444690" y="1943586"/>
                    <a:pt x="3432919" y="1954768"/>
                    <a:pt x="3421370" y="1966244"/>
                  </a:cubicBezTo>
                  <a:lnTo>
                    <a:pt x="3386719" y="2000821"/>
                  </a:lnTo>
                  <a:cubicBezTo>
                    <a:pt x="3375390" y="2012592"/>
                    <a:pt x="3363105" y="2023406"/>
                    <a:pt x="3351040" y="2034587"/>
                  </a:cubicBezTo>
                  <a:lnTo>
                    <a:pt x="3314918" y="2068060"/>
                  </a:lnTo>
                  <a:cubicBezTo>
                    <a:pt x="3303074" y="2079390"/>
                    <a:pt x="3290200" y="2089836"/>
                    <a:pt x="3277767" y="2100577"/>
                  </a:cubicBezTo>
                  <a:lnTo>
                    <a:pt x="3240028" y="2132726"/>
                  </a:lnTo>
                  <a:lnTo>
                    <a:pt x="3230537" y="2140744"/>
                  </a:lnTo>
                  <a:lnTo>
                    <a:pt x="3220679" y="2148395"/>
                  </a:lnTo>
                  <a:lnTo>
                    <a:pt x="3200964" y="2163624"/>
                  </a:lnTo>
                  <a:lnTo>
                    <a:pt x="3161458" y="2194154"/>
                  </a:lnTo>
                  <a:cubicBezTo>
                    <a:pt x="3134680" y="2213944"/>
                    <a:pt x="3106798" y="2232556"/>
                    <a:pt x="3079358" y="2251831"/>
                  </a:cubicBezTo>
                  <a:cubicBezTo>
                    <a:pt x="3051034" y="2269708"/>
                    <a:pt x="3022343" y="2287363"/>
                    <a:pt x="2993505" y="2304725"/>
                  </a:cubicBezTo>
                  <a:cubicBezTo>
                    <a:pt x="2876755" y="2372112"/>
                    <a:pt x="2750073" y="2424491"/>
                    <a:pt x="2619639" y="2459216"/>
                  </a:cubicBezTo>
                  <a:cubicBezTo>
                    <a:pt x="2489205" y="2494086"/>
                    <a:pt x="2355608" y="2512330"/>
                    <a:pt x="2223555" y="2517333"/>
                  </a:cubicBezTo>
                  <a:lnTo>
                    <a:pt x="2174045" y="2518657"/>
                  </a:lnTo>
                  <a:lnTo>
                    <a:pt x="2149327" y="2519172"/>
                  </a:lnTo>
                  <a:lnTo>
                    <a:pt x="2124681" y="2518804"/>
                  </a:lnTo>
                  <a:lnTo>
                    <a:pt x="2075466" y="2517627"/>
                  </a:lnTo>
                  <a:cubicBezTo>
                    <a:pt x="2059060" y="2517186"/>
                    <a:pt x="2042802" y="2517039"/>
                    <a:pt x="2026102" y="2515494"/>
                  </a:cubicBezTo>
                  <a:cubicBezTo>
                    <a:pt x="1992850" y="2512992"/>
                    <a:pt x="1959745" y="2511006"/>
                    <a:pt x="1926714" y="2507401"/>
                  </a:cubicBezTo>
                  <a:lnTo>
                    <a:pt x="1827987" y="2494380"/>
                  </a:lnTo>
                  <a:lnTo>
                    <a:pt x="1730290" y="2476356"/>
                  </a:lnTo>
                  <a:cubicBezTo>
                    <a:pt x="1697994" y="2469146"/>
                    <a:pt x="1665846" y="2461422"/>
                    <a:pt x="1633771" y="2454066"/>
                  </a:cubicBezTo>
                  <a:cubicBezTo>
                    <a:pt x="1601843" y="2446047"/>
                    <a:pt x="1570282" y="2436263"/>
                    <a:pt x="1538649" y="2427581"/>
                  </a:cubicBezTo>
                  <a:cubicBezTo>
                    <a:pt x="1522759" y="2423535"/>
                    <a:pt x="1507309" y="2417797"/>
                    <a:pt x="1491640" y="2412795"/>
                  </a:cubicBezTo>
                  <a:lnTo>
                    <a:pt x="1444925" y="2397493"/>
                  </a:lnTo>
                  <a:cubicBezTo>
                    <a:pt x="1320965" y="2354971"/>
                    <a:pt x="1200904" y="2303106"/>
                    <a:pt x="1085919" y="2242414"/>
                  </a:cubicBezTo>
                  <a:cubicBezTo>
                    <a:pt x="971008" y="2181648"/>
                    <a:pt x="860290" y="2113010"/>
                    <a:pt x="756928" y="2034441"/>
                  </a:cubicBezTo>
                  <a:cubicBezTo>
                    <a:pt x="730592" y="2015461"/>
                    <a:pt x="705947" y="1994274"/>
                    <a:pt x="680934" y="1973601"/>
                  </a:cubicBezTo>
                  <a:cubicBezTo>
                    <a:pt x="655480" y="1953370"/>
                    <a:pt x="632012" y="1931006"/>
                    <a:pt x="608103" y="1909083"/>
                  </a:cubicBezTo>
                  <a:lnTo>
                    <a:pt x="590226" y="1892604"/>
                  </a:lnTo>
                  <a:lnTo>
                    <a:pt x="581251" y="1884364"/>
                  </a:lnTo>
                  <a:lnTo>
                    <a:pt x="572644" y="1875757"/>
                  </a:lnTo>
                  <a:lnTo>
                    <a:pt x="538362" y="1841254"/>
                  </a:lnTo>
                  <a:cubicBezTo>
                    <a:pt x="527032" y="1829631"/>
                    <a:pt x="515115" y="1818670"/>
                    <a:pt x="504153" y="1806605"/>
                  </a:cubicBezTo>
                  <a:lnTo>
                    <a:pt x="471195" y="1770851"/>
                  </a:lnTo>
                  <a:cubicBezTo>
                    <a:pt x="460307" y="1758860"/>
                    <a:pt x="448978" y="1747163"/>
                    <a:pt x="438385" y="1734877"/>
                  </a:cubicBezTo>
                  <a:lnTo>
                    <a:pt x="407192" y="1697505"/>
                  </a:lnTo>
                  <a:cubicBezTo>
                    <a:pt x="396893" y="1684999"/>
                    <a:pt x="386299" y="1672640"/>
                    <a:pt x="376294" y="1659912"/>
                  </a:cubicBezTo>
                  <a:lnTo>
                    <a:pt x="347456" y="1620775"/>
                  </a:lnTo>
                  <a:lnTo>
                    <a:pt x="318986" y="1581343"/>
                  </a:lnTo>
                  <a:lnTo>
                    <a:pt x="292869" y="1540293"/>
                  </a:lnTo>
                  <a:cubicBezTo>
                    <a:pt x="284115" y="1526682"/>
                    <a:pt x="275655" y="1512852"/>
                    <a:pt x="267121" y="1499095"/>
                  </a:cubicBezTo>
                  <a:cubicBezTo>
                    <a:pt x="258955" y="1485117"/>
                    <a:pt x="251304" y="1470845"/>
                    <a:pt x="243432" y="1456721"/>
                  </a:cubicBezTo>
                  <a:cubicBezTo>
                    <a:pt x="180607" y="1343575"/>
                    <a:pt x="132053" y="1223220"/>
                    <a:pt x="96152" y="1100216"/>
                  </a:cubicBezTo>
                  <a:cubicBezTo>
                    <a:pt x="60031" y="977139"/>
                    <a:pt x="37004" y="851560"/>
                    <a:pt x="21261" y="725908"/>
                  </a:cubicBezTo>
                  <a:cubicBezTo>
                    <a:pt x="18171" y="694348"/>
                    <a:pt x="14934" y="662935"/>
                    <a:pt x="11256" y="631522"/>
                  </a:cubicBezTo>
                  <a:cubicBezTo>
                    <a:pt x="9122" y="599962"/>
                    <a:pt x="7136" y="568475"/>
                    <a:pt x="4635" y="536989"/>
                  </a:cubicBezTo>
                  <a:lnTo>
                    <a:pt x="3752" y="525145"/>
                  </a:lnTo>
                  <a:lnTo>
                    <a:pt x="3385" y="513301"/>
                  </a:lnTo>
                  <a:lnTo>
                    <a:pt x="2649" y="489612"/>
                  </a:lnTo>
                  <a:lnTo>
                    <a:pt x="883" y="442235"/>
                  </a:lnTo>
                  <a:cubicBezTo>
                    <a:pt x="662" y="434290"/>
                    <a:pt x="73" y="426492"/>
                    <a:pt x="0" y="418473"/>
                  </a:cubicBezTo>
                  <a:lnTo>
                    <a:pt x="73" y="394196"/>
                  </a:lnTo>
                  <a:lnTo>
                    <a:pt x="0" y="369919"/>
                  </a:lnTo>
                  <a:cubicBezTo>
                    <a:pt x="221" y="361827"/>
                    <a:pt x="662" y="353660"/>
                    <a:pt x="1031" y="345568"/>
                  </a:cubicBezTo>
                  <a:cubicBezTo>
                    <a:pt x="3531" y="280609"/>
                    <a:pt x="11036" y="215134"/>
                    <a:pt x="24572" y="150101"/>
                  </a:cubicBezTo>
                  <a:cubicBezTo>
                    <a:pt x="31340" y="117622"/>
                    <a:pt x="39634" y="85271"/>
                    <a:pt x="49364" y="5321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699FB6C2-DFB6-4CDA-AA03-63504F579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5626" y="0"/>
              <a:ext cx="4061163" cy="2382175"/>
            </a:xfrm>
            <a:custGeom>
              <a:avLst/>
              <a:gdLst>
                <a:gd name="connsiteX0" fmla="*/ 76563 w 4173472"/>
                <a:gd name="connsiteY0" fmla="*/ 0 h 2479741"/>
                <a:gd name="connsiteX1" fmla="*/ 507137 w 4173472"/>
                <a:gd name="connsiteY1" fmla="*/ 0 h 2479741"/>
                <a:gd name="connsiteX2" fmla="*/ 489881 w 4173472"/>
                <a:gd name="connsiteY2" fmla="*/ 21874 h 2479741"/>
                <a:gd name="connsiteX3" fmla="*/ 375558 w 4173472"/>
                <a:gd name="connsiteY3" fmla="*/ 385809 h 2479741"/>
                <a:gd name="connsiteX4" fmla="*/ 516218 w 4173472"/>
                <a:gd name="connsiteY4" fmla="*/ 1062992 h 2479741"/>
                <a:gd name="connsiteX5" fmla="*/ 900090 w 4173472"/>
                <a:gd name="connsiteY5" fmla="*/ 1614522 h 2479741"/>
                <a:gd name="connsiteX6" fmla="*/ 2137483 w 4173472"/>
                <a:gd name="connsiteY6" fmla="*/ 2111759 h 2479741"/>
                <a:gd name="connsiteX7" fmla="*/ 2786930 w 4173472"/>
                <a:gd name="connsiteY7" fmla="*/ 2004500 h 2479741"/>
                <a:gd name="connsiteX8" fmla="*/ 3293804 w 4173472"/>
                <a:gd name="connsiteY8" fmla="*/ 1669476 h 2479741"/>
                <a:gd name="connsiteX9" fmla="*/ 3465289 w 4173472"/>
                <a:gd name="connsiteY9" fmla="*/ 1451056 h 2479741"/>
                <a:gd name="connsiteX10" fmla="*/ 3550774 w 4173472"/>
                <a:gd name="connsiteY10" fmla="*/ 1178492 h 2479741"/>
                <a:gd name="connsiteX11" fmla="*/ 3750434 w 4173472"/>
                <a:gd name="connsiteY11" fmla="*/ 533605 h 2479741"/>
                <a:gd name="connsiteX12" fmla="*/ 3784129 w 4173472"/>
                <a:gd name="connsiteY12" fmla="*/ 124013 h 2479741"/>
                <a:gd name="connsiteX13" fmla="*/ 3750753 w 4173472"/>
                <a:gd name="connsiteY13" fmla="*/ 0 h 2479741"/>
                <a:gd name="connsiteX14" fmla="*/ 4138160 w 4173472"/>
                <a:gd name="connsiteY14" fmla="*/ 0 h 2479741"/>
                <a:gd name="connsiteX15" fmla="*/ 4151855 w 4173472"/>
                <a:gd name="connsiteY15" fmla="*/ 50639 h 2479741"/>
                <a:gd name="connsiteX16" fmla="*/ 4102598 w 4173472"/>
                <a:gd name="connsiteY16" fmla="*/ 661023 h 2479741"/>
                <a:gd name="connsiteX17" fmla="*/ 3559234 w 4173472"/>
                <a:gd name="connsiteY17" fmla="*/ 1929682 h 2479741"/>
                <a:gd name="connsiteX18" fmla="*/ 2137335 w 4173472"/>
                <a:gd name="connsiteY18" fmla="*/ 2479741 h 2479741"/>
                <a:gd name="connsiteX19" fmla="*/ 636279 w 4173472"/>
                <a:gd name="connsiteY19" fmla="*/ 1876493 h 2479741"/>
                <a:gd name="connsiteX20" fmla="*/ 0 w 4173472"/>
                <a:gd name="connsiteY20" fmla="*/ 385957 h 2479741"/>
                <a:gd name="connsiteX21" fmla="*/ 72967 w 417347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3472" h="2479741">
                  <a:moveTo>
                    <a:pt x="76563" y="0"/>
                  </a:moveTo>
                  <a:lnTo>
                    <a:pt x="507137" y="0"/>
                  </a:lnTo>
                  <a:lnTo>
                    <a:pt x="489881" y="21874"/>
                  </a:lnTo>
                  <a:cubicBezTo>
                    <a:pt x="410797" y="135167"/>
                    <a:pt x="375558" y="247357"/>
                    <a:pt x="375558" y="385809"/>
                  </a:cubicBezTo>
                  <a:cubicBezTo>
                    <a:pt x="375558" y="621076"/>
                    <a:pt x="422862" y="848913"/>
                    <a:pt x="516218" y="1062992"/>
                  </a:cubicBezTo>
                  <a:cubicBezTo>
                    <a:pt x="606484" y="1270009"/>
                    <a:pt x="735594" y="1455544"/>
                    <a:pt x="900090" y="1614522"/>
                  </a:cubicBezTo>
                  <a:cubicBezTo>
                    <a:pt x="1231875" y="1935126"/>
                    <a:pt x="1671364" y="2111759"/>
                    <a:pt x="2137483" y="2111759"/>
                  </a:cubicBezTo>
                  <a:cubicBezTo>
                    <a:pt x="2387609" y="2111759"/>
                    <a:pt x="2600070" y="2076668"/>
                    <a:pt x="2786930" y="2004500"/>
                  </a:cubicBezTo>
                  <a:cubicBezTo>
                    <a:pt x="2970111" y="1933728"/>
                    <a:pt x="3135931" y="1824114"/>
                    <a:pt x="3293804" y="1669476"/>
                  </a:cubicBezTo>
                  <a:cubicBezTo>
                    <a:pt x="3403566" y="1561995"/>
                    <a:pt x="3442115" y="1498728"/>
                    <a:pt x="3465289" y="1451056"/>
                  </a:cubicBezTo>
                  <a:cubicBezTo>
                    <a:pt x="3498321" y="1383154"/>
                    <a:pt x="3520317" y="1297302"/>
                    <a:pt x="3550774" y="1178492"/>
                  </a:cubicBezTo>
                  <a:cubicBezTo>
                    <a:pt x="3589764" y="1026650"/>
                    <a:pt x="3643026" y="818603"/>
                    <a:pt x="3750434" y="533605"/>
                  </a:cubicBezTo>
                  <a:cubicBezTo>
                    <a:pt x="3799705" y="402785"/>
                    <a:pt x="3810947" y="267744"/>
                    <a:pt x="3784129" y="124013"/>
                  </a:cubicBezTo>
                  <a:lnTo>
                    <a:pt x="3750753" y="0"/>
                  </a:lnTo>
                  <a:lnTo>
                    <a:pt x="4138160" y="0"/>
                  </a:lnTo>
                  <a:lnTo>
                    <a:pt x="4151855" y="50639"/>
                  </a:lnTo>
                  <a:cubicBezTo>
                    <a:pt x="4189402" y="246427"/>
                    <a:pt x="4181112" y="452654"/>
                    <a:pt x="4102598" y="661023"/>
                  </a:cubicBezTo>
                  <a:cubicBezTo>
                    <a:pt x="3821867" y="1406254"/>
                    <a:pt x="3946048" y="1550813"/>
                    <a:pt x="3559234" y="1929682"/>
                  </a:cubicBezTo>
                  <a:cubicBezTo>
                    <a:pt x="3172420" y="2308551"/>
                    <a:pt x="2727561" y="2479741"/>
                    <a:pt x="2137335" y="2479741"/>
                  </a:cubicBezTo>
                  <a:cubicBezTo>
                    <a:pt x="1552332" y="2479741"/>
                    <a:pt x="1022210" y="2249551"/>
                    <a:pt x="636279" y="1876493"/>
                  </a:cubicBezTo>
                  <a:cubicBezTo>
                    <a:pt x="243506" y="1496815"/>
                    <a:pt x="0" y="969268"/>
                    <a:pt x="0" y="385957"/>
                  </a:cubicBezTo>
                  <a:cubicBezTo>
                    <a:pt x="0" y="241417"/>
                    <a:pt x="26769" y="117415"/>
                    <a:pt x="72967"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CAE5C34-D461-4332-99DA-3064B8FC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1"/>
              <a:ext cx="4029342" cy="2427086"/>
            </a:xfrm>
            <a:custGeom>
              <a:avLst/>
              <a:gdLst>
                <a:gd name="connsiteX0" fmla="*/ 75009 w 4088432"/>
                <a:gd name="connsiteY0" fmla="*/ 0 h 2479741"/>
                <a:gd name="connsiteX1" fmla="*/ 496703 w 4088432"/>
                <a:gd name="connsiteY1" fmla="*/ 0 h 2479741"/>
                <a:gd name="connsiteX2" fmla="*/ 479803 w 4088432"/>
                <a:gd name="connsiteY2" fmla="*/ 21874 h 2479741"/>
                <a:gd name="connsiteX3" fmla="*/ 367834 w 4088432"/>
                <a:gd name="connsiteY3" fmla="*/ 385809 h 2479741"/>
                <a:gd name="connsiteX4" fmla="*/ 505624 w 4088432"/>
                <a:gd name="connsiteY4" fmla="*/ 1062992 h 2479741"/>
                <a:gd name="connsiteX5" fmla="*/ 881624 w 4088432"/>
                <a:gd name="connsiteY5" fmla="*/ 1614522 h 2479741"/>
                <a:gd name="connsiteX6" fmla="*/ 2093784 w 4088432"/>
                <a:gd name="connsiteY6" fmla="*/ 2111759 h 2479741"/>
                <a:gd name="connsiteX7" fmla="*/ 2729989 w 4088432"/>
                <a:gd name="connsiteY7" fmla="*/ 2004500 h 2479741"/>
                <a:gd name="connsiteX8" fmla="*/ 3226565 w 4088432"/>
                <a:gd name="connsiteY8" fmla="*/ 1669476 h 2479741"/>
                <a:gd name="connsiteX9" fmla="*/ 3394591 w 4088432"/>
                <a:gd name="connsiteY9" fmla="*/ 1451056 h 2479741"/>
                <a:gd name="connsiteX10" fmla="*/ 3478384 w 4088432"/>
                <a:gd name="connsiteY10" fmla="*/ 1178492 h 2479741"/>
                <a:gd name="connsiteX11" fmla="*/ 3673924 w 4088432"/>
                <a:gd name="connsiteY11" fmla="*/ 533605 h 2479741"/>
                <a:gd name="connsiteX12" fmla="*/ 3706967 w 4088432"/>
                <a:gd name="connsiteY12" fmla="*/ 124013 h 2479741"/>
                <a:gd name="connsiteX13" fmla="*/ 3674267 w 4088432"/>
                <a:gd name="connsiteY13" fmla="*/ 0 h 2479741"/>
                <a:gd name="connsiteX14" fmla="*/ 4053847 w 4088432"/>
                <a:gd name="connsiteY14" fmla="*/ 0 h 2479741"/>
                <a:gd name="connsiteX15" fmla="*/ 4067260 w 4088432"/>
                <a:gd name="connsiteY15" fmla="*/ 50639 h 2479741"/>
                <a:gd name="connsiteX16" fmla="*/ 4019026 w 4088432"/>
                <a:gd name="connsiteY16" fmla="*/ 661023 h 2479741"/>
                <a:gd name="connsiteX17" fmla="*/ 3486697 w 4088432"/>
                <a:gd name="connsiteY17" fmla="*/ 1929682 h 2479741"/>
                <a:gd name="connsiteX18" fmla="*/ 2093784 w 4088432"/>
                <a:gd name="connsiteY18" fmla="*/ 2479741 h 2479741"/>
                <a:gd name="connsiteX19" fmla="*/ 623331 w 4088432"/>
                <a:gd name="connsiteY19" fmla="*/ 1876493 h 2479741"/>
                <a:gd name="connsiteX20" fmla="*/ 0 w 4088432"/>
                <a:gd name="connsiteY20" fmla="*/ 385957 h 2479741"/>
                <a:gd name="connsiteX21" fmla="*/ 71486 w 408843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88432" h="2479741">
                  <a:moveTo>
                    <a:pt x="75009" y="0"/>
                  </a:moveTo>
                  <a:lnTo>
                    <a:pt x="496703" y="0"/>
                  </a:lnTo>
                  <a:lnTo>
                    <a:pt x="479803" y="21874"/>
                  </a:lnTo>
                  <a:cubicBezTo>
                    <a:pt x="402337" y="135167"/>
                    <a:pt x="367834" y="247357"/>
                    <a:pt x="367834" y="385809"/>
                  </a:cubicBezTo>
                  <a:cubicBezTo>
                    <a:pt x="367834" y="621076"/>
                    <a:pt x="414181" y="848913"/>
                    <a:pt x="505624" y="1062992"/>
                  </a:cubicBezTo>
                  <a:cubicBezTo>
                    <a:pt x="593979" y="1270009"/>
                    <a:pt x="720513" y="1455544"/>
                    <a:pt x="881624" y="1614522"/>
                  </a:cubicBezTo>
                  <a:cubicBezTo>
                    <a:pt x="1206643" y="1935126"/>
                    <a:pt x="1637155" y="2111759"/>
                    <a:pt x="2093784" y="2111759"/>
                  </a:cubicBezTo>
                  <a:cubicBezTo>
                    <a:pt x="2338835" y="2111759"/>
                    <a:pt x="2546955" y="2076668"/>
                    <a:pt x="2729989" y="2004500"/>
                  </a:cubicBezTo>
                  <a:cubicBezTo>
                    <a:pt x="2909492" y="1933728"/>
                    <a:pt x="3071927" y="1824114"/>
                    <a:pt x="3226565" y="1669476"/>
                  </a:cubicBezTo>
                  <a:cubicBezTo>
                    <a:pt x="3334119" y="1561995"/>
                    <a:pt x="3371859" y="1498728"/>
                    <a:pt x="3394591" y="1451056"/>
                  </a:cubicBezTo>
                  <a:cubicBezTo>
                    <a:pt x="3426961" y="1383154"/>
                    <a:pt x="3448516" y="1297302"/>
                    <a:pt x="3478384" y="1178492"/>
                  </a:cubicBezTo>
                  <a:cubicBezTo>
                    <a:pt x="3516491" y="1026650"/>
                    <a:pt x="3568724" y="818603"/>
                    <a:pt x="3673924" y="533605"/>
                  </a:cubicBezTo>
                  <a:cubicBezTo>
                    <a:pt x="3722202" y="402785"/>
                    <a:pt x="3733238" y="267744"/>
                    <a:pt x="3706967" y="124013"/>
                  </a:cubicBezTo>
                  <a:lnTo>
                    <a:pt x="3674267" y="0"/>
                  </a:lnTo>
                  <a:lnTo>
                    <a:pt x="4053847" y="0"/>
                  </a:lnTo>
                  <a:lnTo>
                    <a:pt x="4067260" y="50639"/>
                  </a:lnTo>
                  <a:cubicBezTo>
                    <a:pt x="4104034" y="246427"/>
                    <a:pt x="4095913" y="452654"/>
                    <a:pt x="4019026" y="661023"/>
                  </a:cubicBezTo>
                  <a:cubicBezTo>
                    <a:pt x="3743960" y="1406254"/>
                    <a:pt x="3865566" y="1550813"/>
                    <a:pt x="3486697" y="1929682"/>
                  </a:cubicBezTo>
                  <a:cubicBezTo>
                    <a:pt x="3107754" y="2308551"/>
                    <a:pt x="2671945" y="2479741"/>
                    <a:pt x="2093784" y="2479741"/>
                  </a:cubicBezTo>
                  <a:cubicBezTo>
                    <a:pt x="1520699" y="2479741"/>
                    <a:pt x="1001391" y="2249551"/>
                    <a:pt x="623331" y="1876493"/>
                  </a:cubicBezTo>
                  <a:cubicBezTo>
                    <a:pt x="238504" y="1496815"/>
                    <a:pt x="0" y="969268"/>
                    <a:pt x="0" y="385957"/>
                  </a:cubicBezTo>
                  <a:cubicBezTo>
                    <a:pt x="0" y="241417"/>
                    <a:pt x="26227" y="117415"/>
                    <a:pt x="71486"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6A0E96C-BCAB-44A5-9D9B-5A00B9882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635" y="0"/>
              <a:ext cx="4220052" cy="2578937"/>
            </a:xfrm>
            <a:custGeom>
              <a:avLst/>
              <a:gdLst>
                <a:gd name="connsiteX0" fmla="*/ 52680 w 4259075"/>
                <a:gd name="connsiteY0" fmla="*/ 0 h 2595608"/>
                <a:gd name="connsiteX1" fmla="*/ 266378 w 4259075"/>
                <a:gd name="connsiteY1" fmla="*/ 0 h 2595608"/>
                <a:gd name="connsiteX2" fmla="*/ 242219 w 4259075"/>
                <a:gd name="connsiteY2" fmla="*/ 48699 h 2595608"/>
                <a:gd name="connsiteX3" fmla="*/ 210180 w 4259075"/>
                <a:gd name="connsiteY3" fmla="*/ 133991 h 2595608"/>
                <a:gd name="connsiteX4" fmla="*/ 172735 w 4259075"/>
                <a:gd name="connsiteY4" fmla="*/ 314155 h 2595608"/>
                <a:gd name="connsiteX5" fmla="*/ 170307 w 4259075"/>
                <a:gd name="connsiteY5" fmla="*/ 337329 h 2595608"/>
                <a:gd name="connsiteX6" fmla="*/ 168909 w 4259075"/>
                <a:gd name="connsiteY6" fmla="*/ 360650 h 2595608"/>
                <a:gd name="connsiteX7" fmla="*/ 167438 w 4259075"/>
                <a:gd name="connsiteY7" fmla="*/ 384044 h 2595608"/>
                <a:gd name="connsiteX8" fmla="*/ 167070 w 4259075"/>
                <a:gd name="connsiteY8" fmla="*/ 407953 h 2595608"/>
                <a:gd name="connsiteX9" fmla="*/ 166482 w 4259075"/>
                <a:gd name="connsiteY9" fmla="*/ 455919 h 2595608"/>
                <a:gd name="connsiteX10" fmla="*/ 166188 w 4259075"/>
                <a:gd name="connsiteY10" fmla="*/ 479901 h 2595608"/>
                <a:gd name="connsiteX11" fmla="*/ 166040 w 4259075"/>
                <a:gd name="connsiteY11" fmla="*/ 491893 h 2595608"/>
                <a:gd name="connsiteX12" fmla="*/ 166482 w 4259075"/>
                <a:gd name="connsiteY12" fmla="*/ 503884 h 2595608"/>
                <a:gd name="connsiteX13" fmla="*/ 170454 w 4259075"/>
                <a:gd name="connsiteY13" fmla="*/ 599962 h 2595608"/>
                <a:gd name="connsiteX14" fmla="*/ 179576 w 4259075"/>
                <a:gd name="connsiteY14" fmla="*/ 695746 h 2595608"/>
                <a:gd name="connsiteX15" fmla="*/ 193628 w 4259075"/>
                <a:gd name="connsiteY15" fmla="*/ 791089 h 2595608"/>
                <a:gd name="connsiteX16" fmla="*/ 195467 w 4259075"/>
                <a:gd name="connsiteY16" fmla="*/ 803006 h 2595608"/>
                <a:gd name="connsiteX17" fmla="*/ 197895 w 4259075"/>
                <a:gd name="connsiteY17" fmla="*/ 814777 h 2595608"/>
                <a:gd name="connsiteX18" fmla="*/ 202750 w 4259075"/>
                <a:gd name="connsiteY18" fmla="*/ 838393 h 2595608"/>
                <a:gd name="connsiteX19" fmla="*/ 212461 w 4259075"/>
                <a:gd name="connsiteY19" fmla="*/ 885695 h 2595608"/>
                <a:gd name="connsiteX20" fmla="*/ 264473 w 4259075"/>
                <a:gd name="connsiteY20" fmla="*/ 1071746 h 2595608"/>
                <a:gd name="connsiteX21" fmla="*/ 271903 w 4259075"/>
                <a:gd name="connsiteY21" fmla="*/ 1094773 h 2595608"/>
                <a:gd name="connsiteX22" fmla="*/ 280290 w 4259075"/>
                <a:gd name="connsiteY22" fmla="*/ 1117431 h 2595608"/>
                <a:gd name="connsiteX23" fmla="*/ 297431 w 4259075"/>
                <a:gd name="connsiteY23" fmla="*/ 1162675 h 2595608"/>
                <a:gd name="connsiteX24" fmla="*/ 335170 w 4259075"/>
                <a:gd name="connsiteY24" fmla="*/ 1251838 h 2595608"/>
                <a:gd name="connsiteX25" fmla="*/ 345029 w 4259075"/>
                <a:gd name="connsiteY25" fmla="*/ 1273981 h 2595608"/>
                <a:gd name="connsiteX26" fmla="*/ 355328 w 4259075"/>
                <a:gd name="connsiteY26" fmla="*/ 1295904 h 2595608"/>
                <a:gd name="connsiteX27" fmla="*/ 377177 w 4259075"/>
                <a:gd name="connsiteY27" fmla="*/ 1339088 h 2595608"/>
                <a:gd name="connsiteX28" fmla="*/ 399615 w 4259075"/>
                <a:gd name="connsiteY28" fmla="*/ 1382051 h 2595608"/>
                <a:gd name="connsiteX29" fmla="*/ 423818 w 4259075"/>
                <a:gd name="connsiteY29" fmla="*/ 1423984 h 2595608"/>
                <a:gd name="connsiteX30" fmla="*/ 651213 w 4259075"/>
                <a:gd name="connsiteY30" fmla="*/ 1736863 h 2595608"/>
                <a:gd name="connsiteX31" fmla="*/ 1267482 w 4259075"/>
                <a:gd name="connsiteY31" fmla="*/ 2190770 h 2595608"/>
                <a:gd name="connsiteX32" fmla="*/ 1626193 w 4259075"/>
                <a:gd name="connsiteY32" fmla="*/ 2317600 h 2595608"/>
                <a:gd name="connsiteX33" fmla="*/ 1672393 w 4259075"/>
                <a:gd name="connsiteY33" fmla="*/ 2328340 h 2595608"/>
                <a:gd name="connsiteX34" fmla="*/ 1718593 w 4259075"/>
                <a:gd name="connsiteY34" fmla="*/ 2338640 h 2595608"/>
                <a:gd name="connsiteX35" fmla="*/ 1765087 w 4259075"/>
                <a:gd name="connsiteY35" fmla="*/ 2347320 h 2595608"/>
                <a:gd name="connsiteX36" fmla="*/ 1788335 w 4259075"/>
                <a:gd name="connsiteY36" fmla="*/ 2351661 h 2595608"/>
                <a:gd name="connsiteX37" fmla="*/ 1811656 w 4259075"/>
                <a:gd name="connsiteY37" fmla="*/ 2355560 h 2595608"/>
                <a:gd name="connsiteX38" fmla="*/ 1905085 w 4259075"/>
                <a:gd name="connsiteY38" fmla="*/ 2368655 h 2595608"/>
                <a:gd name="connsiteX39" fmla="*/ 1998883 w 4259075"/>
                <a:gd name="connsiteY39" fmla="*/ 2377556 h 2595608"/>
                <a:gd name="connsiteX40" fmla="*/ 2092901 w 4259075"/>
                <a:gd name="connsiteY40" fmla="*/ 2382191 h 2595608"/>
                <a:gd name="connsiteX41" fmla="*/ 2186920 w 4259075"/>
                <a:gd name="connsiteY41" fmla="*/ 2383147 h 2595608"/>
                <a:gd name="connsiteX42" fmla="*/ 2376280 w 4259075"/>
                <a:gd name="connsiteY42" fmla="*/ 2374982 h 2595608"/>
                <a:gd name="connsiteX43" fmla="*/ 2746689 w 4259075"/>
                <a:gd name="connsiteY43" fmla="*/ 2317820 h 2595608"/>
                <a:gd name="connsiteX44" fmla="*/ 3097382 w 4259075"/>
                <a:gd name="connsiteY44" fmla="*/ 2193934 h 2595608"/>
                <a:gd name="connsiteX45" fmla="*/ 3418280 w 4259075"/>
                <a:gd name="connsiteY45" fmla="*/ 1997732 h 2595608"/>
                <a:gd name="connsiteX46" fmla="*/ 3455873 w 4259075"/>
                <a:gd name="connsiteY46" fmla="*/ 1968452 h 2595608"/>
                <a:gd name="connsiteX47" fmla="*/ 3493171 w 4259075"/>
                <a:gd name="connsiteY47" fmla="*/ 1938584 h 2595608"/>
                <a:gd name="connsiteX48" fmla="*/ 3529660 w 4259075"/>
                <a:gd name="connsiteY48" fmla="*/ 1907538 h 2595608"/>
                <a:gd name="connsiteX49" fmla="*/ 3565634 w 4259075"/>
                <a:gd name="connsiteY49" fmla="*/ 1875905 h 2595608"/>
                <a:gd name="connsiteX50" fmla="*/ 3698790 w 4259075"/>
                <a:gd name="connsiteY50" fmla="*/ 1740248 h 2595608"/>
                <a:gd name="connsiteX51" fmla="*/ 3805535 w 4259075"/>
                <a:gd name="connsiteY51" fmla="*/ 1585610 h 2595608"/>
                <a:gd name="connsiteX52" fmla="*/ 3826943 w 4259075"/>
                <a:gd name="connsiteY52" fmla="*/ 1543309 h 2595608"/>
                <a:gd name="connsiteX53" fmla="*/ 3845703 w 4259075"/>
                <a:gd name="connsiteY53" fmla="*/ 1499390 h 2595608"/>
                <a:gd name="connsiteX54" fmla="*/ 3862991 w 4259075"/>
                <a:gd name="connsiteY54" fmla="*/ 1454440 h 2595608"/>
                <a:gd name="connsiteX55" fmla="*/ 3878955 w 4259075"/>
                <a:gd name="connsiteY55" fmla="*/ 1408608 h 2595608"/>
                <a:gd name="connsiteX56" fmla="*/ 3935601 w 4259075"/>
                <a:gd name="connsiteY56" fmla="*/ 1220646 h 2595608"/>
                <a:gd name="connsiteX57" fmla="*/ 3963336 w 4259075"/>
                <a:gd name="connsiteY57" fmla="*/ 1125892 h 2595608"/>
                <a:gd name="connsiteX58" fmla="*/ 3991880 w 4259075"/>
                <a:gd name="connsiteY58" fmla="*/ 1031284 h 2595608"/>
                <a:gd name="connsiteX59" fmla="*/ 4118121 w 4259075"/>
                <a:gd name="connsiteY59" fmla="*/ 657271 h 2595608"/>
                <a:gd name="connsiteX60" fmla="*/ 4181462 w 4259075"/>
                <a:gd name="connsiteY60" fmla="*/ 275386 h 2595608"/>
                <a:gd name="connsiteX61" fmla="*/ 4159834 w 4259075"/>
                <a:gd name="connsiteY61" fmla="*/ 82935 h 2595608"/>
                <a:gd name="connsiteX62" fmla="*/ 4149387 w 4259075"/>
                <a:gd name="connsiteY62" fmla="*/ 35705 h 2595608"/>
                <a:gd name="connsiteX63" fmla="*/ 4140011 w 4259075"/>
                <a:gd name="connsiteY63" fmla="*/ 0 h 2595608"/>
                <a:gd name="connsiteX64" fmla="*/ 4206395 w 4259075"/>
                <a:gd name="connsiteY64" fmla="*/ 0 h 2595608"/>
                <a:gd name="connsiteX65" fmla="*/ 4215811 w 4259075"/>
                <a:gd name="connsiteY65" fmla="*/ 36622 h 2595608"/>
                <a:gd name="connsiteX66" fmla="*/ 4259075 w 4259075"/>
                <a:gd name="connsiteY66" fmla="*/ 465851 h 2595608"/>
                <a:gd name="connsiteX67" fmla="*/ 2129538 w 4259075"/>
                <a:gd name="connsiteY67" fmla="*/ 2595608 h 2595608"/>
                <a:gd name="connsiteX68" fmla="*/ 0 w 4259075"/>
                <a:gd name="connsiteY68" fmla="*/ 465851 h 2595608"/>
                <a:gd name="connsiteX69" fmla="*/ 43265 w 4259075"/>
                <a:gd name="connsiteY69" fmla="*/ 36622 h 25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59075" h="2595608">
                  <a:moveTo>
                    <a:pt x="52680" y="0"/>
                  </a:moveTo>
                  <a:lnTo>
                    <a:pt x="266378" y="0"/>
                  </a:lnTo>
                  <a:lnTo>
                    <a:pt x="242219" y="48699"/>
                  </a:lnTo>
                  <a:cubicBezTo>
                    <a:pt x="230117" y="76517"/>
                    <a:pt x="219413" y="104969"/>
                    <a:pt x="210180" y="133991"/>
                  </a:cubicBezTo>
                  <a:cubicBezTo>
                    <a:pt x="191716" y="192035"/>
                    <a:pt x="179430" y="252507"/>
                    <a:pt x="172735" y="314155"/>
                  </a:cubicBezTo>
                  <a:lnTo>
                    <a:pt x="170307" y="337329"/>
                  </a:lnTo>
                  <a:lnTo>
                    <a:pt x="168909" y="360650"/>
                  </a:lnTo>
                  <a:lnTo>
                    <a:pt x="167438" y="384044"/>
                  </a:lnTo>
                  <a:cubicBezTo>
                    <a:pt x="167144" y="391915"/>
                    <a:pt x="167217" y="400008"/>
                    <a:pt x="167070" y="407953"/>
                  </a:cubicBezTo>
                  <a:lnTo>
                    <a:pt x="166482" y="455919"/>
                  </a:lnTo>
                  <a:lnTo>
                    <a:pt x="166188" y="479901"/>
                  </a:lnTo>
                  <a:lnTo>
                    <a:pt x="166040" y="491893"/>
                  </a:lnTo>
                  <a:lnTo>
                    <a:pt x="166482" y="503884"/>
                  </a:lnTo>
                  <a:cubicBezTo>
                    <a:pt x="167880" y="535886"/>
                    <a:pt x="168836" y="567887"/>
                    <a:pt x="170454" y="599962"/>
                  </a:cubicBezTo>
                  <a:lnTo>
                    <a:pt x="179576" y="695746"/>
                  </a:lnTo>
                  <a:cubicBezTo>
                    <a:pt x="183696" y="727601"/>
                    <a:pt x="188920" y="759308"/>
                    <a:pt x="193628" y="791089"/>
                  </a:cubicBezTo>
                  <a:lnTo>
                    <a:pt x="195467" y="803006"/>
                  </a:lnTo>
                  <a:lnTo>
                    <a:pt x="197895" y="814777"/>
                  </a:lnTo>
                  <a:lnTo>
                    <a:pt x="202750" y="838393"/>
                  </a:lnTo>
                  <a:lnTo>
                    <a:pt x="212461" y="885695"/>
                  </a:lnTo>
                  <a:cubicBezTo>
                    <a:pt x="227174" y="948301"/>
                    <a:pt x="243580" y="1010759"/>
                    <a:pt x="264473" y="1071746"/>
                  </a:cubicBezTo>
                  <a:lnTo>
                    <a:pt x="271903" y="1094773"/>
                  </a:lnTo>
                  <a:cubicBezTo>
                    <a:pt x="274330" y="1102424"/>
                    <a:pt x="277494" y="1109854"/>
                    <a:pt x="280290" y="1117431"/>
                  </a:cubicBezTo>
                  <a:lnTo>
                    <a:pt x="297431" y="1162675"/>
                  </a:lnTo>
                  <a:cubicBezTo>
                    <a:pt x="308245" y="1193131"/>
                    <a:pt x="322223" y="1222264"/>
                    <a:pt x="335170" y="1251838"/>
                  </a:cubicBezTo>
                  <a:lnTo>
                    <a:pt x="345029" y="1273981"/>
                  </a:lnTo>
                  <a:cubicBezTo>
                    <a:pt x="348191" y="1281411"/>
                    <a:pt x="351576" y="1288768"/>
                    <a:pt x="355328" y="1295904"/>
                  </a:cubicBezTo>
                  <a:lnTo>
                    <a:pt x="377177" y="1339088"/>
                  </a:lnTo>
                  <a:cubicBezTo>
                    <a:pt x="384681" y="1353433"/>
                    <a:pt x="391670" y="1367999"/>
                    <a:pt x="399615" y="1382051"/>
                  </a:cubicBezTo>
                  <a:lnTo>
                    <a:pt x="423818" y="1423984"/>
                  </a:lnTo>
                  <a:cubicBezTo>
                    <a:pt x="488410" y="1535879"/>
                    <a:pt x="564993" y="1640859"/>
                    <a:pt x="651213" y="1736863"/>
                  </a:cubicBezTo>
                  <a:cubicBezTo>
                    <a:pt x="823359" y="1929387"/>
                    <a:pt x="1035894" y="2083878"/>
                    <a:pt x="1267482" y="2190770"/>
                  </a:cubicBezTo>
                  <a:cubicBezTo>
                    <a:pt x="1383276" y="2244327"/>
                    <a:pt x="1503558" y="2286849"/>
                    <a:pt x="1626193" y="2317600"/>
                  </a:cubicBezTo>
                  <a:lnTo>
                    <a:pt x="1672393" y="2328340"/>
                  </a:lnTo>
                  <a:cubicBezTo>
                    <a:pt x="1687843" y="2331798"/>
                    <a:pt x="1702997" y="2336138"/>
                    <a:pt x="1718593" y="2338640"/>
                  </a:cubicBezTo>
                  <a:lnTo>
                    <a:pt x="1765087" y="2347320"/>
                  </a:lnTo>
                  <a:lnTo>
                    <a:pt x="1788335" y="2351661"/>
                  </a:lnTo>
                  <a:cubicBezTo>
                    <a:pt x="1796060" y="2353132"/>
                    <a:pt x="1803784" y="2354677"/>
                    <a:pt x="1811656" y="2355560"/>
                  </a:cubicBezTo>
                  <a:cubicBezTo>
                    <a:pt x="1842848" y="2359900"/>
                    <a:pt x="1873893" y="2364608"/>
                    <a:pt x="1905085" y="2368655"/>
                  </a:cubicBezTo>
                  <a:cubicBezTo>
                    <a:pt x="1936425" y="2371377"/>
                    <a:pt x="1967691" y="2374393"/>
                    <a:pt x="1998883" y="2377556"/>
                  </a:cubicBezTo>
                  <a:lnTo>
                    <a:pt x="2092901" y="2382191"/>
                  </a:lnTo>
                  <a:cubicBezTo>
                    <a:pt x="2124241" y="2383074"/>
                    <a:pt x="2155580" y="2382780"/>
                    <a:pt x="2186920" y="2383147"/>
                  </a:cubicBezTo>
                  <a:cubicBezTo>
                    <a:pt x="2249966" y="2382118"/>
                    <a:pt x="2313601" y="2379837"/>
                    <a:pt x="2376280" y="2374982"/>
                  </a:cubicBezTo>
                  <a:cubicBezTo>
                    <a:pt x="2501932" y="2365565"/>
                    <a:pt x="2625966" y="2347394"/>
                    <a:pt x="2746689" y="2317820"/>
                  </a:cubicBezTo>
                  <a:cubicBezTo>
                    <a:pt x="2867412" y="2288320"/>
                    <a:pt x="2984824" y="2247196"/>
                    <a:pt x="3097382" y="2193934"/>
                  </a:cubicBezTo>
                  <a:cubicBezTo>
                    <a:pt x="3209939" y="2140524"/>
                    <a:pt x="3316978" y="2074093"/>
                    <a:pt x="3418280" y="1997732"/>
                  </a:cubicBezTo>
                  <a:lnTo>
                    <a:pt x="3455873" y="1968452"/>
                  </a:lnTo>
                  <a:cubicBezTo>
                    <a:pt x="3468453" y="1958667"/>
                    <a:pt x="3481253" y="1949177"/>
                    <a:pt x="3493171" y="1938584"/>
                  </a:cubicBezTo>
                  <a:lnTo>
                    <a:pt x="3529660" y="1907538"/>
                  </a:lnTo>
                  <a:cubicBezTo>
                    <a:pt x="3541799" y="1897091"/>
                    <a:pt x="3554232" y="1886940"/>
                    <a:pt x="3565634" y="1875905"/>
                  </a:cubicBezTo>
                  <a:cubicBezTo>
                    <a:pt x="3612570" y="1832721"/>
                    <a:pt x="3658623" y="1788508"/>
                    <a:pt x="3698790" y="1740248"/>
                  </a:cubicBezTo>
                  <a:cubicBezTo>
                    <a:pt x="3740576" y="1692871"/>
                    <a:pt x="3775152" y="1640859"/>
                    <a:pt x="3805535" y="1585610"/>
                  </a:cubicBezTo>
                  <a:cubicBezTo>
                    <a:pt x="3812745" y="1571559"/>
                    <a:pt x="3819954" y="1557508"/>
                    <a:pt x="3826943" y="1543309"/>
                  </a:cubicBezTo>
                  <a:lnTo>
                    <a:pt x="3845703" y="1499390"/>
                  </a:lnTo>
                  <a:cubicBezTo>
                    <a:pt x="3852324" y="1484897"/>
                    <a:pt x="3857253" y="1469448"/>
                    <a:pt x="3862991" y="1454440"/>
                  </a:cubicBezTo>
                  <a:cubicBezTo>
                    <a:pt x="3868583" y="1439286"/>
                    <a:pt x="3874174" y="1424204"/>
                    <a:pt x="3878955" y="1408608"/>
                  </a:cubicBezTo>
                  <a:cubicBezTo>
                    <a:pt x="3899406" y="1347033"/>
                    <a:pt x="3917431" y="1283765"/>
                    <a:pt x="3935601" y="1220646"/>
                  </a:cubicBezTo>
                  <a:lnTo>
                    <a:pt x="3963336" y="1125892"/>
                  </a:lnTo>
                  <a:lnTo>
                    <a:pt x="3991880" y="1031284"/>
                  </a:lnTo>
                  <a:cubicBezTo>
                    <a:pt x="4030576" y="905411"/>
                    <a:pt x="4073612" y="781084"/>
                    <a:pt x="4118121" y="657271"/>
                  </a:cubicBezTo>
                  <a:cubicBezTo>
                    <a:pt x="4162703" y="535077"/>
                    <a:pt x="4184551" y="404863"/>
                    <a:pt x="4181462" y="275386"/>
                  </a:cubicBezTo>
                  <a:cubicBezTo>
                    <a:pt x="4180138" y="210647"/>
                    <a:pt x="4172634" y="146202"/>
                    <a:pt x="4159834" y="82935"/>
                  </a:cubicBezTo>
                  <a:cubicBezTo>
                    <a:pt x="4156670" y="67119"/>
                    <a:pt x="4153506" y="51302"/>
                    <a:pt x="4149387" y="35705"/>
                  </a:cubicBezTo>
                  <a:lnTo>
                    <a:pt x="4140011" y="0"/>
                  </a:lnTo>
                  <a:lnTo>
                    <a:pt x="4206395" y="0"/>
                  </a:lnTo>
                  <a:lnTo>
                    <a:pt x="4215811" y="36622"/>
                  </a:lnTo>
                  <a:cubicBezTo>
                    <a:pt x="4244178" y="175266"/>
                    <a:pt x="4259075" y="318818"/>
                    <a:pt x="4259075" y="465851"/>
                  </a:cubicBezTo>
                  <a:cubicBezTo>
                    <a:pt x="4259075" y="1642109"/>
                    <a:pt x="3305650" y="2595608"/>
                    <a:pt x="2129538" y="2595608"/>
                  </a:cubicBezTo>
                  <a:cubicBezTo>
                    <a:pt x="953425" y="2595608"/>
                    <a:pt x="0" y="1642109"/>
                    <a:pt x="0" y="465851"/>
                  </a:cubicBezTo>
                  <a:cubicBezTo>
                    <a:pt x="0" y="318818"/>
                    <a:pt x="14897" y="175266"/>
                    <a:pt x="43265" y="3662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C6B2BFE7-4789-415B-95EB-14492FB3B9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49865"/>
            <a:ext cx="4175089" cy="4808132"/>
            <a:chOff x="1" y="2085789"/>
            <a:chExt cx="4166196" cy="4772207"/>
          </a:xfrm>
        </p:grpSpPr>
        <p:sp>
          <p:nvSpPr>
            <p:cNvPr id="32" name="Freeform: Shape 31">
              <a:extLst>
                <a:ext uri="{FF2B5EF4-FFF2-40B4-BE49-F238E27FC236}">
                  <a16:creationId xmlns:a16="http://schemas.microsoft.com/office/drawing/2014/main" id="{5063D438-B9BE-462F-9922-5898C81E5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90729"/>
              <a:ext cx="4074689" cy="4767267"/>
            </a:xfrm>
            <a:custGeom>
              <a:avLst/>
              <a:gdLst>
                <a:gd name="connsiteX0" fmla="*/ 1046692 w 4074689"/>
                <a:gd name="connsiteY0" fmla="*/ 94 h 4767267"/>
                <a:gd name="connsiteX1" fmla="*/ 1337546 w 4074689"/>
                <a:gd name="connsiteY1" fmla="*/ 18298 h 4767267"/>
                <a:gd name="connsiteX2" fmla="*/ 1622724 w 4074689"/>
                <a:gd name="connsiteY2" fmla="*/ 72914 h 4767267"/>
                <a:gd name="connsiteX3" fmla="*/ 2166201 w 4074689"/>
                <a:gd name="connsiteY3" fmla="*/ 271457 h 4767267"/>
                <a:gd name="connsiteX4" fmla="*/ 2421822 w 4074689"/>
                <a:gd name="connsiteY4" fmla="*/ 407888 h 4767267"/>
                <a:gd name="connsiteX5" fmla="*/ 2665771 w 4074689"/>
                <a:gd name="connsiteY5" fmla="*/ 565095 h 4767267"/>
                <a:gd name="connsiteX6" fmla="*/ 3113618 w 4074689"/>
                <a:gd name="connsiteY6" fmla="*/ 937551 h 4767267"/>
                <a:gd name="connsiteX7" fmla="*/ 3499459 w 4074689"/>
                <a:gd name="connsiteY7" fmla="*/ 1380471 h 4767267"/>
                <a:gd name="connsiteX8" fmla="*/ 3808412 w 4074689"/>
                <a:gd name="connsiteY8" fmla="*/ 1887965 h 4767267"/>
                <a:gd name="connsiteX9" fmla="*/ 3927923 w 4074689"/>
                <a:gd name="connsiteY9" fmla="*/ 2163720 h 4767267"/>
                <a:gd name="connsiteX10" fmla="*/ 3953731 w 4074689"/>
                <a:gd name="connsiteY10" fmla="*/ 2234720 h 4767267"/>
                <a:gd name="connsiteX11" fmla="*/ 3977397 w 4074689"/>
                <a:gd name="connsiteY11" fmla="*/ 2306577 h 4767267"/>
                <a:gd name="connsiteX12" fmla="*/ 3998387 w 4074689"/>
                <a:gd name="connsiteY12" fmla="*/ 2379398 h 4767267"/>
                <a:gd name="connsiteX13" fmla="*/ 4016806 w 4074689"/>
                <a:gd name="connsiteY13" fmla="*/ 2453075 h 4767267"/>
                <a:gd name="connsiteX14" fmla="*/ 4073778 w 4074689"/>
                <a:gd name="connsiteY14" fmla="*/ 3058342 h 4767267"/>
                <a:gd name="connsiteX15" fmla="*/ 4041972 w 4074689"/>
                <a:gd name="connsiteY15" fmla="*/ 3360868 h 4767267"/>
                <a:gd name="connsiteX16" fmla="*/ 3967867 w 4074689"/>
                <a:gd name="connsiteY16" fmla="*/ 3653757 h 4767267"/>
                <a:gd name="connsiteX17" fmla="*/ 3869130 w 4074689"/>
                <a:gd name="connsiteY17" fmla="*/ 3936900 h 4767267"/>
                <a:gd name="connsiteX18" fmla="*/ 3807020 w 4074689"/>
                <a:gd name="connsiteY18" fmla="*/ 4077615 h 4767267"/>
                <a:gd name="connsiteX19" fmla="*/ 3727131 w 4074689"/>
                <a:gd name="connsiteY19" fmla="*/ 4214689 h 4767267"/>
                <a:gd name="connsiteX20" fmla="*/ 3624860 w 4074689"/>
                <a:gd name="connsiteY20" fmla="*/ 4341161 h 4767267"/>
                <a:gd name="connsiteX21" fmla="*/ 3565962 w 4074689"/>
                <a:gd name="connsiteY21" fmla="*/ 4397383 h 4767267"/>
                <a:gd name="connsiteX22" fmla="*/ 3503850 w 4074689"/>
                <a:gd name="connsiteY22" fmla="*/ 4447714 h 4767267"/>
                <a:gd name="connsiteX23" fmla="*/ 3256153 w 4074689"/>
                <a:gd name="connsiteY23" fmla="*/ 4606206 h 4767267"/>
                <a:gd name="connsiteX24" fmla="*/ 3038441 w 4074689"/>
                <a:gd name="connsiteY24" fmla="*/ 4750455 h 4767267"/>
                <a:gd name="connsiteX25" fmla="*/ 3017938 w 4074689"/>
                <a:gd name="connsiteY25" fmla="*/ 4767267 h 4767267"/>
                <a:gd name="connsiteX26" fmla="*/ 2539508 w 4074689"/>
                <a:gd name="connsiteY26" fmla="*/ 4767267 h 4767267"/>
                <a:gd name="connsiteX27" fmla="*/ 2572711 w 4074689"/>
                <a:gd name="connsiteY27" fmla="*/ 4733214 h 4767267"/>
                <a:gd name="connsiteX28" fmla="*/ 2626577 w 4074689"/>
                <a:gd name="connsiteY28" fmla="*/ 4680955 h 4767267"/>
                <a:gd name="connsiteX29" fmla="*/ 2865171 w 4074689"/>
                <a:gd name="connsiteY29" fmla="*/ 4494405 h 4767267"/>
                <a:gd name="connsiteX30" fmla="*/ 3121970 w 4074689"/>
                <a:gd name="connsiteY30" fmla="*/ 4352298 h 4767267"/>
                <a:gd name="connsiteX31" fmla="*/ 3243302 w 4074689"/>
                <a:gd name="connsiteY31" fmla="*/ 4291579 h 4767267"/>
                <a:gd name="connsiteX32" fmla="*/ 3351141 w 4074689"/>
                <a:gd name="connsiteY32" fmla="*/ 4228718 h 4767267"/>
                <a:gd name="connsiteX33" fmla="*/ 3515308 w 4074689"/>
                <a:gd name="connsiteY33" fmla="*/ 4066692 h 4767267"/>
                <a:gd name="connsiteX34" fmla="*/ 3619292 w 4074689"/>
                <a:gd name="connsiteY34" fmla="*/ 3844589 h 4767267"/>
                <a:gd name="connsiteX35" fmla="*/ 3670481 w 4074689"/>
                <a:gd name="connsiteY35" fmla="*/ 3588967 h 4767267"/>
                <a:gd name="connsiteX36" fmla="*/ 3679476 w 4074689"/>
                <a:gd name="connsiteY36" fmla="*/ 3328313 h 4767267"/>
                <a:gd name="connsiteX37" fmla="*/ 3662770 w 4074689"/>
                <a:gd name="connsiteY37" fmla="*/ 3071085 h 4767267"/>
                <a:gd name="connsiteX38" fmla="*/ 3624432 w 4074689"/>
                <a:gd name="connsiteY38" fmla="*/ 2817926 h 4767267"/>
                <a:gd name="connsiteX39" fmla="*/ 3564462 w 4074689"/>
                <a:gd name="connsiteY39" fmla="*/ 2569266 h 4767267"/>
                <a:gd name="connsiteX40" fmla="*/ 3401259 w 4074689"/>
                <a:gd name="connsiteY40" fmla="*/ 2080834 h 4767267"/>
                <a:gd name="connsiteX41" fmla="*/ 3160844 w 4074689"/>
                <a:gd name="connsiteY41" fmla="*/ 1617673 h 4767267"/>
                <a:gd name="connsiteX42" fmla="*/ 3014239 w 4074689"/>
                <a:gd name="connsiteY42" fmla="*/ 1399211 h 4767267"/>
                <a:gd name="connsiteX43" fmla="*/ 2850714 w 4074689"/>
                <a:gd name="connsiteY43" fmla="*/ 1191887 h 4767267"/>
                <a:gd name="connsiteX44" fmla="*/ 2477401 w 4074689"/>
                <a:gd name="connsiteY44" fmla="*/ 816647 h 4767267"/>
                <a:gd name="connsiteX45" fmla="*/ 2045190 w 4074689"/>
                <a:gd name="connsiteY45" fmla="*/ 511015 h 4767267"/>
                <a:gd name="connsiteX46" fmla="*/ 1987362 w 4074689"/>
                <a:gd name="connsiteY46" fmla="*/ 478889 h 4767267"/>
                <a:gd name="connsiteX47" fmla="*/ 1928785 w 4074689"/>
                <a:gd name="connsiteY47" fmla="*/ 448261 h 4767267"/>
                <a:gd name="connsiteX48" fmla="*/ 1869243 w 4074689"/>
                <a:gd name="connsiteY48" fmla="*/ 419561 h 4767267"/>
                <a:gd name="connsiteX49" fmla="*/ 1809059 w 4074689"/>
                <a:gd name="connsiteY49" fmla="*/ 392468 h 4767267"/>
                <a:gd name="connsiteX50" fmla="*/ 1561897 w 4074689"/>
                <a:gd name="connsiteY50" fmla="*/ 301763 h 4767267"/>
                <a:gd name="connsiteX51" fmla="*/ 1306490 w 4074689"/>
                <a:gd name="connsiteY51" fmla="*/ 243078 h 4767267"/>
                <a:gd name="connsiteX52" fmla="*/ 1046692 w 4074689"/>
                <a:gd name="connsiteY52" fmla="*/ 220804 h 4767267"/>
                <a:gd name="connsiteX53" fmla="*/ 524526 w 4074689"/>
                <a:gd name="connsiteY53" fmla="*/ 289662 h 4767267"/>
                <a:gd name="connsiteX54" fmla="*/ 40912 w 4074689"/>
                <a:gd name="connsiteY54" fmla="*/ 492810 h 4767267"/>
                <a:gd name="connsiteX55" fmla="*/ 0 w 4074689"/>
                <a:gd name="connsiteY55" fmla="*/ 518591 h 4767267"/>
                <a:gd name="connsiteX56" fmla="*/ 0 w 4074689"/>
                <a:gd name="connsiteY56" fmla="*/ 177282 h 4767267"/>
                <a:gd name="connsiteX57" fmla="*/ 49814 w 4074689"/>
                <a:gd name="connsiteY57" fmla="*/ 159522 h 4767267"/>
                <a:gd name="connsiteX58" fmla="*/ 472803 w 4074689"/>
                <a:gd name="connsiteY58" fmla="*/ 53745 h 4767267"/>
                <a:gd name="connsiteX59" fmla="*/ 1046692 w 4074689"/>
                <a:gd name="connsiteY59" fmla="*/ 94 h 476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74689" h="4767267">
                  <a:moveTo>
                    <a:pt x="1046692" y="94"/>
                  </a:moveTo>
                  <a:cubicBezTo>
                    <a:pt x="1144143" y="-870"/>
                    <a:pt x="1241380" y="5662"/>
                    <a:pt x="1337546" y="18298"/>
                  </a:cubicBezTo>
                  <a:cubicBezTo>
                    <a:pt x="1433819" y="30400"/>
                    <a:pt x="1528914" y="49354"/>
                    <a:pt x="1622724" y="72914"/>
                  </a:cubicBezTo>
                  <a:cubicBezTo>
                    <a:pt x="1810344" y="120355"/>
                    <a:pt x="1992074" y="188035"/>
                    <a:pt x="2166201" y="271457"/>
                  </a:cubicBezTo>
                  <a:cubicBezTo>
                    <a:pt x="2253157" y="313436"/>
                    <a:pt x="2338614" y="358628"/>
                    <a:pt x="2421822" y="407888"/>
                  </a:cubicBezTo>
                  <a:cubicBezTo>
                    <a:pt x="2505244" y="456721"/>
                    <a:pt x="2586740" y="509087"/>
                    <a:pt x="2665771" y="565095"/>
                  </a:cubicBezTo>
                  <a:cubicBezTo>
                    <a:pt x="2823835" y="677111"/>
                    <a:pt x="2974188" y="801119"/>
                    <a:pt x="3113618" y="937551"/>
                  </a:cubicBezTo>
                  <a:cubicBezTo>
                    <a:pt x="3253047" y="1073982"/>
                    <a:pt x="3382839" y="1221658"/>
                    <a:pt x="3499459" y="1380471"/>
                  </a:cubicBezTo>
                  <a:cubicBezTo>
                    <a:pt x="3616507" y="1539070"/>
                    <a:pt x="3719849" y="1709021"/>
                    <a:pt x="3808412" y="1887965"/>
                  </a:cubicBezTo>
                  <a:cubicBezTo>
                    <a:pt x="3852317" y="1977600"/>
                    <a:pt x="3892048" y="2069696"/>
                    <a:pt x="3927923" y="2163720"/>
                  </a:cubicBezTo>
                  <a:cubicBezTo>
                    <a:pt x="3936704" y="2187279"/>
                    <a:pt x="3945806" y="2210732"/>
                    <a:pt x="3953731" y="2234720"/>
                  </a:cubicBezTo>
                  <a:lnTo>
                    <a:pt x="3977397" y="2306577"/>
                  </a:lnTo>
                  <a:lnTo>
                    <a:pt x="3998387" y="2379398"/>
                  </a:lnTo>
                  <a:cubicBezTo>
                    <a:pt x="4005241" y="2403706"/>
                    <a:pt x="4010809" y="2428444"/>
                    <a:pt x="4016806" y="2453075"/>
                  </a:cubicBezTo>
                  <a:cubicBezTo>
                    <a:pt x="4062640" y="2650547"/>
                    <a:pt x="4078918" y="2855301"/>
                    <a:pt x="4073778" y="3058342"/>
                  </a:cubicBezTo>
                  <a:cubicBezTo>
                    <a:pt x="4071101" y="3159862"/>
                    <a:pt x="4060499" y="3261275"/>
                    <a:pt x="4041972" y="3360868"/>
                  </a:cubicBezTo>
                  <a:cubicBezTo>
                    <a:pt x="4023338" y="3460460"/>
                    <a:pt x="3997530" y="3558234"/>
                    <a:pt x="3967867" y="3653757"/>
                  </a:cubicBezTo>
                  <a:cubicBezTo>
                    <a:pt x="3938310" y="3749494"/>
                    <a:pt x="3906612" y="3842769"/>
                    <a:pt x="3869130" y="3936900"/>
                  </a:cubicBezTo>
                  <a:cubicBezTo>
                    <a:pt x="3850390" y="3983912"/>
                    <a:pt x="3830043" y="4031031"/>
                    <a:pt x="3807020" y="4077615"/>
                  </a:cubicBezTo>
                  <a:cubicBezTo>
                    <a:pt x="3783567" y="4124092"/>
                    <a:pt x="3757651" y="4170354"/>
                    <a:pt x="3727131" y="4214689"/>
                  </a:cubicBezTo>
                  <a:cubicBezTo>
                    <a:pt x="3697039" y="4259238"/>
                    <a:pt x="3662663" y="4301967"/>
                    <a:pt x="3624860" y="4341161"/>
                  </a:cubicBezTo>
                  <a:cubicBezTo>
                    <a:pt x="3605906" y="4360651"/>
                    <a:pt x="3586202" y="4379499"/>
                    <a:pt x="3565962" y="4397383"/>
                  </a:cubicBezTo>
                  <a:cubicBezTo>
                    <a:pt x="3545721" y="4415159"/>
                    <a:pt x="3524839" y="4431758"/>
                    <a:pt x="3503850" y="4447714"/>
                  </a:cubicBezTo>
                  <a:cubicBezTo>
                    <a:pt x="3419464" y="4511326"/>
                    <a:pt x="3334007" y="4558980"/>
                    <a:pt x="3256153" y="4606206"/>
                  </a:cubicBezTo>
                  <a:cubicBezTo>
                    <a:pt x="3177871" y="4652897"/>
                    <a:pt x="3105693" y="4699266"/>
                    <a:pt x="3038441" y="4750455"/>
                  </a:cubicBezTo>
                  <a:lnTo>
                    <a:pt x="3017938" y="4767267"/>
                  </a:lnTo>
                  <a:lnTo>
                    <a:pt x="2539508" y="4767267"/>
                  </a:lnTo>
                  <a:lnTo>
                    <a:pt x="2572711" y="4733214"/>
                  </a:lnTo>
                  <a:cubicBezTo>
                    <a:pt x="2589631" y="4716080"/>
                    <a:pt x="2608265" y="4698089"/>
                    <a:pt x="2626577" y="4680955"/>
                  </a:cubicBezTo>
                  <a:cubicBezTo>
                    <a:pt x="2700040" y="4611775"/>
                    <a:pt x="2780785" y="4549235"/>
                    <a:pt x="2865171" y="4494405"/>
                  </a:cubicBezTo>
                  <a:cubicBezTo>
                    <a:pt x="2949450" y="4439469"/>
                    <a:pt x="3037906" y="4393635"/>
                    <a:pt x="3121970" y="4352298"/>
                  </a:cubicBezTo>
                  <a:cubicBezTo>
                    <a:pt x="3163949" y="4331737"/>
                    <a:pt x="3204858" y="4311819"/>
                    <a:pt x="3243302" y="4291579"/>
                  </a:cubicBezTo>
                  <a:cubicBezTo>
                    <a:pt x="3281855" y="4271445"/>
                    <a:pt x="3318157" y="4251099"/>
                    <a:pt x="3351141" y="4228718"/>
                  </a:cubicBezTo>
                  <a:cubicBezTo>
                    <a:pt x="3417536" y="4184382"/>
                    <a:pt x="3471294" y="4131694"/>
                    <a:pt x="3515308" y="4066692"/>
                  </a:cubicBezTo>
                  <a:cubicBezTo>
                    <a:pt x="3559000" y="4001689"/>
                    <a:pt x="3593484" y="3925870"/>
                    <a:pt x="3619292" y="3844589"/>
                  </a:cubicBezTo>
                  <a:cubicBezTo>
                    <a:pt x="3644886" y="3763308"/>
                    <a:pt x="3661271" y="3675710"/>
                    <a:pt x="3670481" y="3588967"/>
                  </a:cubicBezTo>
                  <a:cubicBezTo>
                    <a:pt x="3679368" y="3501904"/>
                    <a:pt x="3681297" y="3414733"/>
                    <a:pt x="3679476" y="3328313"/>
                  </a:cubicBezTo>
                  <a:cubicBezTo>
                    <a:pt x="3676798" y="3241785"/>
                    <a:pt x="3671016" y="3156221"/>
                    <a:pt x="3662770" y="3071085"/>
                  </a:cubicBezTo>
                  <a:cubicBezTo>
                    <a:pt x="3654524" y="2985950"/>
                    <a:pt x="3641995" y="2901456"/>
                    <a:pt x="3624432" y="2817926"/>
                  </a:cubicBezTo>
                  <a:cubicBezTo>
                    <a:pt x="3607083" y="2734290"/>
                    <a:pt x="3586415" y="2651617"/>
                    <a:pt x="3564462" y="2569266"/>
                  </a:cubicBezTo>
                  <a:cubicBezTo>
                    <a:pt x="3520556" y="2404563"/>
                    <a:pt x="3468939" y="2240181"/>
                    <a:pt x="3401259" y="2080834"/>
                  </a:cubicBezTo>
                  <a:cubicBezTo>
                    <a:pt x="3333578" y="1921592"/>
                    <a:pt x="3253047" y="1766420"/>
                    <a:pt x="3160844" y="1617673"/>
                  </a:cubicBezTo>
                  <a:cubicBezTo>
                    <a:pt x="3114475" y="1543460"/>
                    <a:pt x="3065749" y="1470426"/>
                    <a:pt x="3014239" y="1399211"/>
                  </a:cubicBezTo>
                  <a:cubicBezTo>
                    <a:pt x="2962729" y="1327997"/>
                    <a:pt x="2907792" y="1259032"/>
                    <a:pt x="2850714" y="1191887"/>
                  </a:cubicBezTo>
                  <a:cubicBezTo>
                    <a:pt x="2736878" y="1057276"/>
                    <a:pt x="2612012" y="931233"/>
                    <a:pt x="2477401" y="816647"/>
                  </a:cubicBezTo>
                  <a:cubicBezTo>
                    <a:pt x="2343112" y="701634"/>
                    <a:pt x="2198435" y="598614"/>
                    <a:pt x="2045190" y="511015"/>
                  </a:cubicBezTo>
                  <a:cubicBezTo>
                    <a:pt x="2025914" y="500307"/>
                    <a:pt x="2006746" y="489276"/>
                    <a:pt x="1987362" y="478889"/>
                  </a:cubicBezTo>
                  <a:lnTo>
                    <a:pt x="1928785" y="448261"/>
                  </a:lnTo>
                  <a:lnTo>
                    <a:pt x="1869243" y="419561"/>
                  </a:lnTo>
                  <a:cubicBezTo>
                    <a:pt x="1849324" y="410137"/>
                    <a:pt x="1829085" y="401570"/>
                    <a:pt x="1809059" y="392468"/>
                  </a:cubicBezTo>
                  <a:cubicBezTo>
                    <a:pt x="1728528" y="357129"/>
                    <a:pt x="1645748" y="327144"/>
                    <a:pt x="1561897" y="301763"/>
                  </a:cubicBezTo>
                  <a:cubicBezTo>
                    <a:pt x="1478046" y="276490"/>
                    <a:pt x="1392590" y="257107"/>
                    <a:pt x="1306490" y="243078"/>
                  </a:cubicBezTo>
                  <a:cubicBezTo>
                    <a:pt x="1220284" y="229264"/>
                    <a:pt x="1133435" y="221875"/>
                    <a:pt x="1046692" y="220804"/>
                  </a:cubicBezTo>
                  <a:cubicBezTo>
                    <a:pt x="870424" y="219519"/>
                    <a:pt x="694048" y="242757"/>
                    <a:pt x="524526" y="289662"/>
                  </a:cubicBezTo>
                  <a:cubicBezTo>
                    <a:pt x="354790" y="336139"/>
                    <a:pt x="192871" y="407246"/>
                    <a:pt x="40912" y="492810"/>
                  </a:cubicBezTo>
                  <a:lnTo>
                    <a:pt x="0" y="518591"/>
                  </a:lnTo>
                  <a:lnTo>
                    <a:pt x="0" y="177282"/>
                  </a:lnTo>
                  <a:lnTo>
                    <a:pt x="49814" y="159522"/>
                  </a:lnTo>
                  <a:cubicBezTo>
                    <a:pt x="188762" y="114083"/>
                    <a:pt x="330481" y="79607"/>
                    <a:pt x="472803" y="53745"/>
                  </a:cubicBezTo>
                  <a:cubicBezTo>
                    <a:pt x="662778" y="19369"/>
                    <a:pt x="854682" y="1592"/>
                    <a:pt x="1046692" y="94"/>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B722CC46-32AB-4723-A136-9EA63606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260008 w 4094322"/>
                <a:gd name="connsiteY4" fmla="*/ 4728300 h 4728300"/>
                <a:gd name="connsiteX5" fmla="*/ 2292097 w 4094322"/>
                <a:gd name="connsiteY5" fmla="*/ 4693324 h 4728300"/>
                <a:gd name="connsiteX6" fmla="*/ 2443561 w 4094322"/>
                <a:gd name="connsiteY6" fmla="*/ 4534364 h 4728300"/>
                <a:gd name="connsiteX7" fmla="*/ 3133428 w 4094322"/>
                <a:gd name="connsiteY7" fmla="*/ 4037578 h 4728300"/>
                <a:gd name="connsiteX8" fmla="*/ 3355959 w 4094322"/>
                <a:gd name="connsiteY8" fmla="*/ 3895577 h 4728300"/>
                <a:gd name="connsiteX9" fmla="*/ 3489499 w 4094322"/>
                <a:gd name="connsiteY9" fmla="*/ 3607080 h 4728300"/>
                <a:gd name="connsiteX10" fmla="*/ 3497210 w 4094322"/>
                <a:gd name="connsiteY10" fmla="*/ 2604727 h 4728300"/>
                <a:gd name="connsiteX11" fmla="*/ 3031050 w 4094322"/>
                <a:gd name="connsiteY11" fmla="*/ 1655061 h 4728300"/>
                <a:gd name="connsiteX12" fmla="*/ 2095629 w 4094322"/>
                <a:gd name="connsiteY12" fmla="*/ 837436 h 4728300"/>
                <a:gd name="connsiteX13" fmla="*/ 1040588 w 4094322"/>
                <a:gd name="connsiteY13" fmla="*/ 535445 h 4728300"/>
                <a:gd name="connsiteX14" fmla="*/ 98003 w 4094322"/>
                <a:gd name="connsiteY14" fmla="*/ 725234 h 4728300"/>
                <a:gd name="connsiteX15" fmla="*/ 0 w 4094322"/>
                <a:gd name="connsiteY15" fmla="*/ 772488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260008" y="4728300"/>
                  </a:lnTo>
                  <a:lnTo>
                    <a:pt x="2292097" y="4693324"/>
                  </a:lnTo>
                  <a:cubicBezTo>
                    <a:pt x="2341184" y="4640489"/>
                    <a:pt x="2391515" y="4587319"/>
                    <a:pt x="2443561" y="4534364"/>
                  </a:cubicBezTo>
                  <a:cubicBezTo>
                    <a:pt x="2708070" y="4265142"/>
                    <a:pt x="2953946" y="4133636"/>
                    <a:pt x="3133428" y="4037578"/>
                  </a:cubicBezTo>
                  <a:cubicBezTo>
                    <a:pt x="3247157" y="3976644"/>
                    <a:pt x="3313659" y="3940019"/>
                    <a:pt x="3355959" y="3895577"/>
                  </a:cubicBezTo>
                  <a:cubicBezTo>
                    <a:pt x="3405648" y="3843425"/>
                    <a:pt x="3450626" y="3746295"/>
                    <a:pt x="3489499" y="3607080"/>
                  </a:cubicBezTo>
                  <a:cubicBezTo>
                    <a:pt x="3579454" y="3285063"/>
                    <a:pt x="3582024" y="2947840"/>
                    <a:pt x="3497210" y="2604727"/>
                  </a:cubicBezTo>
                  <a:cubicBezTo>
                    <a:pt x="3416679" y="2279176"/>
                    <a:pt x="3255509" y="1950841"/>
                    <a:pt x="3031050" y="1655061"/>
                  </a:cubicBezTo>
                  <a:cubicBezTo>
                    <a:pt x="2777250" y="1320622"/>
                    <a:pt x="2453734" y="1037907"/>
                    <a:pt x="2095629" y="837436"/>
                  </a:cubicBezTo>
                  <a:cubicBezTo>
                    <a:pt x="1742663" y="639857"/>
                    <a:pt x="1377811" y="535445"/>
                    <a:pt x="1040588" y="535445"/>
                  </a:cubicBezTo>
                  <a:cubicBezTo>
                    <a:pt x="711931" y="535445"/>
                    <a:pt x="392993" y="600716"/>
                    <a:pt x="98003" y="725234"/>
                  </a:cubicBezTo>
                  <a:lnTo>
                    <a:pt x="0" y="772488"/>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BB4B1F35-4E44-447F-BF3C-35B6CD207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114750 w 4094322"/>
                <a:gd name="connsiteY4" fmla="*/ 4728300 h 4728300"/>
                <a:gd name="connsiteX5" fmla="*/ 2214069 w 4094322"/>
                <a:gd name="connsiteY5" fmla="*/ 4620048 h 4728300"/>
                <a:gd name="connsiteX6" fmla="*/ 2367207 w 4094322"/>
                <a:gd name="connsiteY6" fmla="*/ 4459402 h 4728300"/>
                <a:gd name="connsiteX7" fmla="*/ 3082882 w 4094322"/>
                <a:gd name="connsiteY7" fmla="*/ 3943232 h 4728300"/>
                <a:gd name="connsiteX8" fmla="*/ 3278427 w 4094322"/>
                <a:gd name="connsiteY8" fmla="*/ 3821793 h 4728300"/>
                <a:gd name="connsiteX9" fmla="*/ 3386372 w 4094322"/>
                <a:gd name="connsiteY9" fmla="*/ 3578380 h 4728300"/>
                <a:gd name="connsiteX10" fmla="*/ 3393333 w 4094322"/>
                <a:gd name="connsiteY10" fmla="*/ 2630535 h 4728300"/>
                <a:gd name="connsiteX11" fmla="*/ 2945809 w 4094322"/>
                <a:gd name="connsiteY11" fmla="*/ 1719850 h 4728300"/>
                <a:gd name="connsiteX12" fmla="*/ 2043369 w 4094322"/>
                <a:gd name="connsiteY12" fmla="*/ 930925 h 4728300"/>
                <a:gd name="connsiteX13" fmla="*/ 1040588 w 4094322"/>
                <a:gd name="connsiteY13" fmla="*/ 642534 h 4728300"/>
                <a:gd name="connsiteX14" fmla="*/ 139447 w 4094322"/>
                <a:gd name="connsiteY14" fmla="*/ 824024 h 4728300"/>
                <a:gd name="connsiteX15" fmla="*/ 0 w 4094322"/>
                <a:gd name="connsiteY15" fmla="*/ 891274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114750" y="4728300"/>
                  </a:lnTo>
                  <a:lnTo>
                    <a:pt x="2214069" y="4620048"/>
                  </a:lnTo>
                  <a:cubicBezTo>
                    <a:pt x="2263598" y="4566758"/>
                    <a:pt x="2314465" y="4513053"/>
                    <a:pt x="2367207" y="4459402"/>
                  </a:cubicBezTo>
                  <a:cubicBezTo>
                    <a:pt x="2643068" y="4178614"/>
                    <a:pt x="2897297" y="4042503"/>
                    <a:pt x="3082882" y="3943232"/>
                  </a:cubicBezTo>
                  <a:cubicBezTo>
                    <a:pt x="3173908" y="3894400"/>
                    <a:pt x="3245872" y="3855955"/>
                    <a:pt x="3278427" y="3821793"/>
                  </a:cubicBezTo>
                  <a:cubicBezTo>
                    <a:pt x="3314837" y="3783562"/>
                    <a:pt x="3353174" y="3697141"/>
                    <a:pt x="3386372" y="3578380"/>
                  </a:cubicBezTo>
                  <a:cubicBezTo>
                    <a:pt x="3471400" y="3274354"/>
                    <a:pt x="3473650" y="2955442"/>
                    <a:pt x="3393333" y="2630535"/>
                  </a:cubicBezTo>
                  <a:cubicBezTo>
                    <a:pt x="3316229" y="2319013"/>
                    <a:pt x="3161485" y="2004065"/>
                    <a:pt x="2945809" y="1719850"/>
                  </a:cubicBezTo>
                  <a:cubicBezTo>
                    <a:pt x="2700788" y="1397084"/>
                    <a:pt x="2388731" y="1124221"/>
                    <a:pt x="2043369" y="930925"/>
                  </a:cubicBezTo>
                  <a:cubicBezTo>
                    <a:pt x="1706253" y="742234"/>
                    <a:pt x="1359498" y="642534"/>
                    <a:pt x="1040588" y="642534"/>
                  </a:cubicBezTo>
                  <a:cubicBezTo>
                    <a:pt x="726442" y="642534"/>
                    <a:pt x="421506" y="704941"/>
                    <a:pt x="139447" y="824024"/>
                  </a:cubicBezTo>
                  <a:lnTo>
                    <a:pt x="0" y="891274"/>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Freeform: Shape 34">
              <a:extLst>
                <a:ext uri="{FF2B5EF4-FFF2-40B4-BE49-F238E27FC236}">
                  <a16:creationId xmlns:a16="http://schemas.microsoft.com/office/drawing/2014/main" id="{B2D1A994-76AB-4AAF-9FF7-ACAD94987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85789"/>
              <a:ext cx="4166195" cy="4772206"/>
            </a:xfrm>
            <a:custGeom>
              <a:avLst/>
              <a:gdLst>
                <a:gd name="connsiteX0" fmla="*/ 1065969 w 4166195"/>
                <a:gd name="connsiteY0" fmla="*/ 0 h 4772206"/>
                <a:gd name="connsiteX1" fmla="*/ 4166195 w 4166195"/>
                <a:gd name="connsiteY1" fmla="*/ 3100228 h 4772206"/>
                <a:gd name="connsiteX2" fmla="*/ 3792022 w 4166195"/>
                <a:gd name="connsiteY2" fmla="*/ 4577997 h 4772206"/>
                <a:gd name="connsiteX3" fmla="*/ 3674039 w 4166195"/>
                <a:gd name="connsiteY3" fmla="*/ 4772206 h 4772206"/>
                <a:gd name="connsiteX4" fmla="*/ 2867094 w 4166195"/>
                <a:gd name="connsiteY4" fmla="*/ 4772206 h 4772206"/>
                <a:gd name="connsiteX5" fmla="*/ 2962846 w 4166195"/>
                <a:gd name="connsiteY5" fmla="*/ 4685004 h 4772206"/>
                <a:gd name="connsiteX6" fmla="*/ 3336470 w 4166195"/>
                <a:gd name="connsiteY6" fmla="*/ 4432308 h 4772206"/>
                <a:gd name="connsiteX7" fmla="*/ 3580311 w 4166195"/>
                <a:gd name="connsiteY7" fmla="*/ 4282704 h 4772206"/>
                <a:gd name="connsiteX8" fmla="*/ 3763541 w 4166195"/>
                <a:gd name="connsiteY8" fmla="*/ 4093585 h 4772206"/>
                <a:gd name="connsiteX9" fmla="*/ 3877376 w 4166195"/>
                <a:gd name="connsiteY9" fmla="*/ 3853063 h 4772206"/>
                <a:gd name="connsiteX10" fmla="*/ 3945164 w 4166195"/>
                <a:gd name="connsiteY10" fmla="*/ 3585876 h 4772206"/>
                <a:gd name="connsiteX11" fmla="*/ 3956837 w 4166195"/>
                <a:gd name="connsiteY11" fmla="*/ 3517660 h 4772206"/>
                <a:gd name="connsiteX12" fmla="*/ 3966688 w 4166195"/>
                <a:gd name="connsiteY12" fmla="*/ 3449338 h 4772206"/>
                <a:gd name="connsiteX13" fmla="*/ 3974078 w 4166195"/>
                <a:gd name="connsiteY13" fmla="*/ 3380801 h 4772206"/>
                <a:gd name="connsiteX14" fmla="*/ 3979432 w 4166195"/>
                <a:gd name="connsiteY14" fmla="*/ 3312156 h 4772206"/>
                <a:gd name="connsiteX15" fmla="*/ 3982432 w 4166195"/>
                <a:gd name="connsiteY15" fmla="*/ 3037366 h 4772206"/>
                <a:gd name="connsiteX16" fmla="*/ 3978255 w 4166195"/>
                <a:gd name="connsiteY16" fmla="*/ 2968829 h 4772206"/>
                <a:gd name="connsiteX17" fmla="*/ 3971936 w 4166195"/>
                <a:gd name="connsiteY17" fmla="*/ 2900506 h 4772206"/>
                <a:gd name="connsiteX18" fmla="*/ 3964119 w 4166195"/>
                <a:gd name="connsiteY18" fmla="*/ 2832290 h 4772206"/>
                <a:gd name="connsiteX19" fmla="*/ 3954481 w 4166195"/>
                <a:gd name="connsiteY19" fmla="*/ 2764289 h 4772206"/>
                <a:gd name="connsiteX20" fmla="*/ 3898366 w 4166195"/>
                <a:gd name="connsiteY20" fmla="*/ 2495174 h 4772206"/>
                <a:gd name="connsiteX21" fmla="*/ 3709033 w 4166195"/>
                <a:gd name="connsiteY21" fmla="*/ 1976220 h 4772206"/>
                <a:gd name="connsiteX22" fmla="*/ 3580740 w 4166195"/>
                <a:gd name="connsiteY22" fmla="*/ 1728952 h 4772206"/>
                <a:gd name="connsiteX23" fmla="*/ 3432956 w 4166195"/>
                <a:gd name="connsiteY23" fmla="*/ 1490786 h 4772206"/>
                <a:gd name="connsiteX24" fmla="*/ 3266969 w 4166195"/>
                <a:gd name="connsiteY24" fmla="*/ 1262794 h 4772206"/>
                <a:gd name="connsiteX25" fmla="*/ 3083204 w 4166195"/>
                <a:gd name="connsiteY25" fmla="*/ 1046689 h 4772206"/>
                <a:gd name="connsiteX26" fmla="*/ 2882948 w 4166195"/>
                <a:gd name="connsiteY26" fmla="*/ 843433 h 4772206"/>
                <a:gd name="connsiteX27" fmla="*/ 2665557 w 4166195"/>
                <a:gd name="connsiteY27" fmla="*/ 656242 h 4772206"/>
                <a:gd name="connsiteX28" fmla="*/ 2432103 w 4166195"/>
                <a:gd name="connsiteY28" fmla="*/ 486828 h 4772206"/>
                <a:gd name="connsiteX29" fmla="*/ 2182585 w 4166195"/>
                <a:gd name="connsiteY29" fmla="*/ 339580 h 4772206"/>
                <a:gd name="connsiteX30" fmla="*/ 1918504 w 4166195"/>
                <a:gd name="connsiteY30" fmla="*/ 217605 h 4772206"/>
                <a:gd name="connsiteX31" fmla="*/ 1641679 w 4166195"/>
                <a:gd name="connsiteY31" fmla="*/ 125295 h 4772206"/>
                <a:gd name="connsiteX32" fmla="*/ 1063184 w 4166195"/>
                <a:gd name="connsiteY32" fmla="*/ 46691 h 4772206"/>
                <a:gd name="connsiteX33" fmla="*/ 481691 w 4166195"/>
                <a:gd name="connsiteY33" fmla="*/ 111159 h 4772206"/>
                <a:gd name="connsiteX34" fmla="*/ 463807 w 4166195"/>
                <a:gd name="connsiteY34" fmla="*/ 114800 h 4772206"/>
                <a:gd name="connsiteX35" fmla="*/ 446137 w 4166195"/>
                <a:gd name="connsiteY35" fmla="*/ 119298 h 4772206"/>
                <a:gd name="connsiteX36" fmla="*/ 410691 w 4166195"/>
                <a:gd name="connsiteY36" fmla="*/ 128400 h 4772206"/>
                <a:gd name="connsiteX37" fmla="*/ 340012 w 4166195"/>
                <a:gd name="connsiteY37" fmla="*/ 146820 h 4772206"/>
                <a:gd name="connsiteX38" fmla="*/ 270190 w 4166195"/>
                <a:gd name="connsiteY38" fmla="*/ 167916 h 4772206"/>
                <a:gd name="connsiteX39" fmla="*/ 200796 w 4166195"/>
                <a:gd name="connsiteY39" fmla="*/ 190190 h 4772206"/>
                <a:gd name="connsiteX40" fmla="*/ 132259 w 4166195"/>
                <a:gd name="connsiteY40" fmla="*/ 214928 h 4772206"/>
                <a:gd name="connsiteX41" fmla="*/ 64257 w 4166195"/>
                <a:gd name="connsiteY41" fmla="*/ 240736 h 4772206"/>
                <a:gd name="connsiteX42" fmla="*/ 0 w 4166195"/>
                <a:gd name="connsiteY42" fmla="*/ 268129 h 4772206"/>
                <a:gd name="connsiteX43" fmla="*/ 0 w 4166195"/>
                <a:gd name="connsiteY43" fmla="*/ 192095 h 4772206"/>
                <a:gd name="connsiteX44" fmla="*/ 144041 w 4166195"/>
                <a:gd name="connsiteY44" fmla="*/ 139377 h 4772206"/>
                <a:gd name="connsiteX45" fmla="*/ 1065969 w 4166195"/>
                <a:gd name="connsiteY45" fmla="*/ 0 h 47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66195" h="4772206">
                  <a:moveTo>
                    <a:pt x="1065969" y="0"/>
                  </a:moveTo>
                  <a:cubicBezTo>
                    <a:pt x="2778215" y="0"/>
                    <a:pt x="4166195" y="1387981"/>
                    <a:pt x="4166195" y="3100228"/>
                  </a:cubicBezTo>
                  <a:cubicBezTo>
                    <a:pt x="4166195" y="3635305"/>
                    <a:pt x="4030650" y="4138715"/>
                    <a:pt x="3792022" y="4577997"/>
                  </a:cubicBezTo>
                  <a:lnTo>
                    <a:pt x="3674039" y="4772206"/>
                  </a:lnTo>
                  <a:lnTo>
                    <a:pt x="2867094" y="4772206"/>
                  </a:lnTo>
                  <a:lnTo>
                    <a:pt x="2962846" y="4685004"/>
                  </a:lnTo>
                  <a:cubicBezTo>
                    <a:pt x="3078653" y="4588182"/>
                    <a:pt x="3206839" y="4504673"/>
                    <a:pt x="3336470" y="4432308"/>
                  </a:cubicBezTo>
                  <a:cubicBezTo>
                    <a:pt x="3422034" y="4383046"/>
                    <a:pt x="3506955" y="4336892"/>
                    <a:pt x="3580311" y="4282704"/>
                  </a:cubicBezTo>
                  <a:cubicBezTo>
                    <a:pt x="3653988" y="4228839"/>
                    <a:pt x="3715565" y="4166726"/>
                    <a:pt x="3763541" y="4093585"/>
                  </a:cubicBezTo>
                  <a:cubicBezTo>
                    <a:pt x="3812266" y="4021193"/>
                    <a:pt x="3848355" y="3939056"/>
                    <a:pt x="3877376" y="3853063"/>
                  </a:cubicBezTo>
                  <a:cubicBezTo>
                    <a:pt x="3906398" y="3767070"/>
                    <a:pt x="3928029" y="3676580"/>
                    <a:pt x="3945164" y="3585876"/>
                  </a:cubicBezTo>
                  <a:cubicBezTo>
                    <a:pt x="3949019" y="3563066"/>
                    <a:pt x="3953624" y="3540470"/>
                    <a:pt x="3956837" y="3517660"/>
                  </a:cubicBezTo>
                  <a:lnTo>
                    <a:pt x="3966688" y="3449338"/>
                  </a:lnTo>
                  <a:lnTo>
                    <a:pt x="3974078" y="3380801"/>
                  </a:lnTo>
                  <a:cubicBezTo>
                    <a:pt x="3976862" y="3357990"/>
                    <a:pt x="3977505" y="3334967"/>
                    <a:pt x="3979432" y="3312156"/>
                  </a:cubicBezTo>
                  <a:cubicBezTo>
                    <a:pt x="3985964" y="3220596"/>
                    <a:pt x="3986072" y="3128821"/>
                    <a:pt x="3982432" y="3037366"/>
                  </a:cubicBezTo>
                  <a:lnTo>
                    <a:pt x="3978255" y="2968829"/>
                  </a:lnTo>
                  <a:cubicBezTo>
                    <a:pt x="3976435" y="2946020"/>
                    <a:pt x="3973970" y="2923317"/>
                    <a:pt x="3971936" y="2900506"/>
                  </a:cubicBezTo>
                  <a:cubicBezTo>
                    <a:pt x="3970116" y="2877696"/>
                    <a:pt x="3966688" y="2854993"/>
                    <a:pt x="3964119" y="2832290"/>
                  </a:cubicBezTo>
                  <a:cubicBezTo>
                    <a:pt x="3961763" y="2809481"/>
                    <a:pt x="3958014" y="2786885"/>
                    <a:pt x="3954481" y="2764289"/>
                  </a:cubicBezTo>
                  <a:cubicBezTo>
                    <a:pt x="3940131" y="2673799"/>
                    <a:pt x="3921390" y="2584059"/>
                    <a:pt x="3898366" y="2495174"/>
                  </a:cubicBezTo>
                  <a:cubicBezTo>
                    <a:pt x="3851247" y="2317728"/>
                    <a:pt x="3787636" y="2144029"/>
                    <a:pt x="3709033" y="1976220"/>
                  </a:cubicBezTo>
                  <a:cubicBezTo>
                    <a:pt x="3669624" y="1892477"/>
                    <a:pt x="3626895" y="1809911"/>
                    <a:pt x="3580740" y="1728952"/>
                  </a:cubicBezTo>
                  <a:cubicBezTo>
                    <a:pt x="3535013" y="1647779"/>
                    <a:pt x="3485324" y="1568533"/>
                    <a:pt x="3432956" y="1490786"/>
                  </a:cubicBezTo>
                  <a:cubicBezTo>
                    <a:pt x="3380697" y="1412933"/>
                    <a:pt x="3324904" y="1337221"/>
                    <a:pt x="3266969" y="1262794"/>
                  </a:cubicBezTo>
                  <a:cubicBezTo>
                    <a:pt x="3208606" y="1188795"/>
                    <a:pt x="3147244" y="1116724"/>
                    <a:pt x="3083204" y="1046689"/>
                  </a:cubicBezTo>
                  <a:cubicBezTo>
                    <a:pt x="3019058" y="976867"/>
                    <a:pt x="2952770" y="908437"/>
                    <a:pt x="2882948" y="843433"/>
                  </a:cubicBezTo>
                  <a:cubicBezTo>
                    <a:pt x="2813233" y="778323"/>
                    <a:pt x="2740734" y="715783"/>
                    <a:pt x="2665557" y="656242"/>
                  </a:cubicBezTo>
                  <a:cubicBezTo>
                    <a:pt x="2590380" y="596700"/>
                    <a:pt x="2512634" y="539836"/>
                    <a:pt x="2432103" y="486828"/>
                  </a:cubicBezTo>
                  <a:cubicBezTo>
                    <a:pt x="2351357" y="434247"/>
                    <a:pt x="2268364" y="384450"/>
                    <a:pt x="2182585" y="339580"/>
                  </a:cubicBezTo>
                  <a:cubicBezTo>
                    <a:pt x="2096914" y="294495"/>
                    <a:pt x="2008994" y="253052"/>
                    <a:pt x="1918504" y="217605"/>
                  </a:cubicBezTo>
                  <a:cubicBezTo>
                    <a:pt x="1828228" y="181623"/>
                    <a:pt x="1735810" y="150460"/>
                    <a:pt x="1641679" y="125295"/>
                  </a:cubicBezTo>
                  <a:cubicBezTo>
                    <a:pt x="1453523" y="74641"/>
                    <a:pt x="1258514" y="46477"/>
                    <a:pt x="1063184" y="46691"/>
                  </a:cubicBezTo>
                  <a:cubicBezTo>
                    <a:pt x="867532" y="47334"/>
                    <a:pt x="672095" y="68859"/>
                    <a:pt x="481691" y="111159"/>
                  </a:cubicBezTo>
                  <a:lnTo>
                    <a:pt x="463807" y="114800"/>
                  </a:lnTo>
                  <a:lnTo>
                    <a:pt x="446137" y="119298"/>
                  </a:lnTo>
                  <a:lnTo>
                    <a:pt x="410691" y="128400"/>
                  </a:lnTo>
                  <a:lnTo>
                    <a:pt x="340012" y="146820"/>
                  </a:lnTo>
                  <a:cubicBezTo>
                    <a:pt x="316346" y="152388"/>
                    <a:pt x="293428" y="160740"/>
                    <a:pt x="270190" y="167916"/>
                  </a:cubicBezTo>
                  <a:lnTo>
                    <a:pt x="200796" y="190190"/>
                  </a:lnTo>
                  <a:cubicBezTo>
                    <a:pt x="177450" y="197151"/>
                    <a:pt x="155069" y="206575"/>
                    <a:pt x="132259" y="214928"/>
                  </a:cubicBezTo>
                  <a:lnTo>
                    <a:pt x="64257" y="240736"/>
                  </a:lnTo>
                  <a:lnTo>
                    <a:pt x="0" y="268129"/>
                  </a:lnTo>
                  <a:lnTo>
                    <a:pt x="0" y="192095"/>
                  </a:lnTo>
                  <a:lnTo>
                    <a:pt x="144041" y="139377"/>
                  </a:lnTo>
                  <a:cubicBezTo>
                    <a:pt x="435276" y="48796"/>
                    <a:pt x="744922" y="0"/>
                    <a:pt x="10659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3">
            <a:extLst>
              <a:ext uri="{FF2B5EF4-FFF2-40B4-BE49-F238E27FC236}">
                <a16:creationId xmlns:a16="http://schemas.microsoft.com/office/drawing/2014/main" id="{2F77493E-A2FF-EA5F-B287-9D024CAE11AE}"/>
              </a:ext>
            </a:extLst>
          </p:cNvPr>
          <p:cNvPicPr>
            <a:picLocks noChangeAspect="1"/>
          </p:cNvPicPr>
          <p:nvPr/>
        </p:nvPicPr>
        <p:blipFill rotWithShape="1">
          <a:blip r:embed="rId5">
            <a:alphaModFix/>
          </a:blip>
          <a:srcRect l="33286" r="15114"/>
          <a:stretch/>
        </p:blipFill>
        <p:spPr>
          <a:xfrm>
            <a:off x="8845412" y="10"/>
            <a:ext cx="3346597" cy="3631921"/>
          </a:xfrm>
          <a:custGeom>
            <a:avLst/>
            <a:gdLst/>
            <a:ahLst/>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effectLst>
            <a:softEdge rad="0"/>
          </a:effectLst>
        </p:spPr>
      </p:pic>
      <p:grpSp>
        <p:nvGrpSpPr>
          <p:cNvPr id="37" name="Group 36">
            <a:extLst>
              <a:ext uri="{FF2B5EF4-FFF2-40B4-BE49-F238E27FC236}">
                <a16:creationId xmlns:a16="http://schemas.microsoft.com/office/drawing/2014/main" id="{0DC820FB-3E5D-48EF-AA5B-E98F018571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82518" y="827"/>
            <a:ext cx="3408841" cy="3769972"/>
            <a:chOff x="8817522" y="-6668"/>
            <a:chExt cx="3408841" cy="3769972"/>
          </a:xfrm>
        </p:grpSpPr>
        <p:sp>
          <p:nvSpPr>
            <p:cNvPr id="38" name="Freeform: Shape 37">
              <a:extLst>
                <a:ext uri="{FF2B5EF4-FFF2-40B4-BE49-F238E27FC236}">
                  <a16:creationId xmlns:a16="http://schemas.microsoft.com/office/drawing/2014/main" id="{9D185DF8-D07D-4C02-B873-0DE4BEF97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0298" y="-6668"/>
              <a:ext cx="3336065" cy="3697744"/>
            </a:xfrm>
            <a:custGeom>
              <a:avLst/>
              <a:gdLst>
                <a:gd name="connsiteX0" fmla="*/ 361620 w 3336065"/>
                <a:gd name="connsiteY0" fmla="*/ 0 h 3697744"/>
                <a:gd name="connsiteX1" fmla="*/ 741800 w 3336065"/>
                <a:gd name="connsiteY1" fmla="*/ 0 h 3697744"/>
                <a:gd name="connsiteX2" fmla="*/ 688452 w 3336065"/>
                <a:gd name="connsiteY2" fmla="*/ 78233 h 3697744"/>
                <a:gd name="connsiteX3" fmla="*/ 502404 w 3336065"/>
                <a:gd name="connsiteY3" fmla="*/ 449115 h 3697744"/>
                <a:gd name="connsiteX4" fmla="*/ 385577 w 3336065"/>
                <a:gd name="connsiteY4" fmla="*/ 846921 h 3697744"/>
                <a:gd name="connsiteX5" fmla="*/ 354623 w 3336065"/>
                <a:gd name="connsiteY5" fmla="*/ 1051751 h 3697744"/>
                <a:gd name="connsiteX6" fmla="*/ 340808 w 3336065"/>
                <a:gd name="connsiteY6" fmla="*/ 1258202 h 3697744"/>
                <a:gd name="connsiteX7" fmla="*/ 343877 w 3336065"/>
                <a:gd name="connsiteY7" fmla="*/ 1464993 h 3697744"/>
                <a:gd name="connsiteX8" fmla="*/ 363405 w 3336065"/>
                <a:gd name="connsiteY8" fmla="*/ 1670932 h 3697744"/>
                <a:gd name="connsiteX9" fmla="*/ 458828 w 3336065"/>
                <a:gd name="connsiteY9" fmla="*/ 2074197 h 3697744"/>
                <a:gd name="connsiteX10" fmla="*/ 630316 w 3336065"/>
                <a:gd name="connsiteY10" fmla="*/ 2453243 h 3697744"/>
                <a:gd name="connsiteX11" fmla="*/ 742793 w 3336065"/>
                <a:gd name="connsiteY11" fmla="*/ 2629165 h 3697744"/>
                <a:gd name="connsiteX12" fmla="*/ 805215 w 3336065"/>
                <a:gd name="connsiteY12" fmla="*/ 2713076 h 3697744"/>
                <a:gd name="connsiteX13" fmla="*/ 872070 w 3336065"/>
                <a:gd name="connsiteY13" fmla="*/ 2794342 h 3697744"/>
                <a:gd name="connsiteX14" fmla="*/ 1173687 w 3336065"/>
                <a:gd name="connsiteY14" fmla="*/ 3088115 h 3697744"/>
                <a:gd name="connsiteX15" fmla="*/ 1214790 w 3336065"/>
                <a:gd name="connsiteY15" fmla="*/ 3121115 h 3697744"/>
                <a:gd name="connsiteX16" fmla="*/ 1256659 w 3336065"/>
                <a:gd name="connsiteY16" fmla="*/ 3153264 h 3697744"/>
                <a:gd name="connsiteX17" fmla="*/ 1299126 w 3336065"/>
                <a:gd name="connsiteY17" fmla="*/ 3184645 h 3697744"/>
                <a:gd name="connsiteX18" fmla="*/ 1342360 w 3336065"/>
                <a:gd name="connsiteY18" fmla="*/ 3215003 h 3697744"/>
                <a:gd name="connsiteX19" fmla="*/ 1522034 w 3336065"/>
                <a:gd name="connsiteY19" fmla="*/ 3326286 h 3697744"/>
                <a:gd name="connsiteX20" fmla="*/ 1911826 w 3336065"/>
                <a:gd name="connsiteY20" fmla="*/ 3490611 h 3697744"/>
                <a:gd name="connsiteX21" fmla="*/ 2330185 w 3336065"/>
                <a:gd name="connsiteY21" fmla="*/ 3554397 h 3697744"/>
                <a:gd name="connsiteX22" fmla="*/ 2383140 w 3336065"/>
                <a:gd name="connsiteY22" fmla="*/ 3554739 h 3697744"/>
                <a:gd name="connsiteX23" fmla="*/ 2434390 w 3336065"/>
                <a:gd name="connsiteY23" fmla="*/ 3552777 h 3697744"/>
                <a:gd name="connsiteX24" fmla="*/ 2535525 w 3336065"/>
                <a:gd name="connsiteY24" fmla="*/ 3539559 h 3697744"/>
                <a:gd name="connsiteX25" fmla="*/ 2727735 w 3336065"/>
                <a:gd name="connsiteY25" fmla="*/ 3476285 h 3697744"/>
                <a:gd name="connsiteX26" fmla="*/ 2900929 w 3336065"/>
                <a:gd name="connsiteY26" fmla="*/ 3368753 h 3697744"/>
                <a:gd name="connsiteX27" fmla="*/ 3055532 w 3336065"/>
                <a:gd name="connsiteY27" fmla="*/ 3229500 h 3697744"/>
                <a:gd name="connsiteX28" fmla="*/ 3197855 w 3336065"/>
                <a:gd name="connsiteY28" fmla="*/ 3070804 h 3697744"/>
                <a:gd name="connsiteX29" fmla="*/ 3266843 w 3336065"/>
                <a:gd name="connsiteY29" fmla="*/ 2987063 h 3697744"/>
                <a:gd name="connsiteX30" fmla="*/ 3336000 w 3336065"/>
                <a:gd name="connsiteY30" fmla="*/ 2901874 h 3697744"/>
                <a:gd name="connsiteX31" fmla="*/ 3336065 w 3336065"/>
                <a:gd name="connsiteY31" fmla="*/ 2901796 h 3697744"/>
                <a:gd name="connsiteX32" fmla="*/ 3336065 w 3336065"/>
                <a:gd name="connsiteY32" fmla="*/ 3254845 h 3697744"/>
                <a:gd name="connsiteX33" fmla="*/ 3192141 w 3336065"/>
                <a:gd name="connsiteY33" fmla="*/ 3384018 h 3697744"/>
                <a:gd name="connsiteX34" fmla="*/ 3001468 w 3336065"/>
                <a:gd name="connsiteY34" fmla="*/ 3520543 h 3697744"/>
                <a:gd name="connsiteX35" fmla="*/ 2788792 w 3336065"/>
                <a:gd name="connsiteY35" fmla="*/ 3625601 h 3697744"/>
                <a:gd name="connsiteX36" fmla="*/ 2559317 w 3336065"/>
                <a:gd name="connsiteY36" fmla="*/ 3685550 h 3697744"/>
                <a:gd name="connsiteX37" fmla="*/ 2441894 w 3336065"/>
                <a:gd name="connsiteY37" fmla="*/ 3696636 h 3697744"/>
                <a:gd name="connsiteX38" fmla="*/ 2412559 w 3336065"/>
                <a:gd name="connsiteY38" fmla="*/ 3697573 h 3697744"/>
                <a:gd name="connsiteX39" fmla="*/ 2383225 w 3336065"/>
                <a:gd name="connsiteY39" fmla="*/ 3697744 h 3697744"/>
                <a:gd name="connsiteX40" fmla="*/ 2326261 w 3336065"/>
                <a:gd name="connsiteY40" fmla="*/ 3696465 h 3697744"/>
                <a:gd name="connsiteX41" fmla="*/ 1440085 w 3336065"/>
                <a:gd name="connsiteY41" fmla="*/ 3496922 h 3697744"/>
                <a:gd name="connsiteX42" fmla="*/ 1234061 w 3336065"/>
                <a:gd name="connsiteY42" fmla="*/ 3394166 h 3697744"/>
                <a:gd name="connsiteX43" fmla="*/ 1038953 w 3336065"/>
                <a:gd name="connsiteY43" fmla="*/ 3270432 h 3697744"/>
                <a:gd name="connsiteX44" fmla="*/ 687791 w 3336065"/>
                <a:gd name="connsiteY44" fmla="*/ 2967792 h 3697744"/>
                <a:gd name="connsiteX45" fmla="*/ 394786 w 3336065"/>
                <a:gd name="connsiteY45" fmla="*/ 2602133 h 3697744"/>
                <a:gd name="connsiteX46" fmla="*/ 176483 w 3336065"/>
                <a:gd name="connsiteY46" fmla="*/ 2182836 h 3697744"/>
                <a:gd name="connsiteX47" fmla="*/ 41749 w 3336065"/>
                <a:gd name="connsiteY47" fmla="*/ 1726360 h 3697744"/>
                <a:gd name="connsiteX48" fmla="*/ 8407 w 3336065"/>
                <a:gd name="connsiteY48" fmla="*/ 1489637 h 3697744"/>
                <a:gd name="connsiteX49" fmla="*/ 475 w 3336065"/>
                <a:gd name="connsiteY49" fmla="*/ 1250527 h 3697744"/>
                <a:gd name="connsiteX50" fmla="*/ 17104 w 3336065"/>
                <a:gd name="connsiteY50" fmla="*/ 1012013 h 3697744"/>
                <a:gd name="connsiteX51" fmla="*/ 57098 w 3336065"/>
                <a:gd name="connsiteY51" fmla="*/ 776655 h 3697744"/>
                <a:gd name="connsiteX52" fmla="*/ 198995 w 3336065"/>
                <a:gd name="connsiteY52" fmla="*/ 322908 h 3697744"/>
                <a:gd name="connsiteX53" fmla="*/ 299161 w 3336065"/>
                <a:gd name="connsiteY53" fmla="*/ 107876 h 369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36065" h="3697744">
                  <a:moveTo>
                    <a:pt x="361620" y="0"/>
                  </a:moveTo>
                  <a:lnTo>
                    <a:pt x="741800" y="0"/>
                  </a:lnTo>
                  <a:lnTo>
                    <a:pt x="688452" y="78233"/>
                  </a:lnTo>
                  <a:cubicBezTo>
                    <a:pt x="615648" y="195976"/>
                    <a:pt x="553270" y="320307"/>
                    <a:pt x="502404" y="449115"/>
                  </a:cubicBezTo>
                  <a:cubicBezTo>
                    <a:pt x="451495" y="577879"/>
                    <a:pt x="412182" y="711249"/>
                    <a:pt x="385577" y="846921"/>
                  </a:cubicBezTo>
                  <a:cubicBezTo>
                    <a:pt x="372360" y="914800"/>
                    <a:pt x="362127" y="983105"/>
                    <a:pt x="354623" y="1051751"/>
                  </a:cubicBezTo>
                  <a:cubicBezTo>
                    <a:pt x="347373" y="1120398"/>
                    <a:pt x="342769" y="1189214"/>
                    <a:pt x="340808" y="1258202"/>
                  </a:cubicBezTo>
                  <a:cubicBezTo>
                    <a:pt x="339102" y="1327104"/>
                    <a:pt x="339614" y="1396176"/>
                    <a:pt x="343877" y="1464993"/>
                  </a:cubicBezTo>
                  <a:cubicBezTo>
                    <a:pt x="347288" y="1533895"/>
                    <a:pt x="354195" y="1602541"/>
                    <a:pt x="363405" y="1670932"/>
                  </a:cubicBezTo>
                  <a:cubicBezTo>
                    <a:pt x="382337" y="1807713"/>
                    <a:pt x="413888" y="1943043"/>
                    <a:pt x="458828" y="2074197"/>
                  </a:cubicBezTo>
                  <a:cubicBezTo>
                    <a:pt x="503683" y="2205349"/>
                    <a:pt x="560988" y="2332579"/>
                    <a:pt x="630316" y="2453243"/>
                  </a:cubicBezTo>
                  <a:cubicBezTo>
                    <a:pt x="665108" y="2513447"/>
                    <a:pt x="702544" y="2572287"/>
                    <a:pt x="742793" y="2629165"/>
                  </a:cubicBezTo>
                  <a:cubicBezTo>
                    <a:pt x="762832" y="2657732"/>
                    <a:pt x="783810" y="2685532"/>
                    <a:pt x="805215" y="2713076"/>
                  </a:cubicBezTo>
                  <a:cubicBezTo>
                    <a:pt x="826959" y="2740534"/>
                    <a:pt x="849131" y="2767736"/>
                    <a:pt x="872070" y="2794342"/>
                  </a:cubicBezTo>
                  <a:cubicBezTo>
                    <a:pt x="963570" y="2900850"/>
                    <a:pt x="1064791" y="2999088"/>
                    <a:pt x="1173687" y="3088115"/>
                  </a:cubicBezTo>
                  <a:cubicBezTo>
                    <a:pt x="1187501" y="3099030"/>
                    <a:pt x="1200890" y="3110371"/>
                    <a:pt x="1214790" y="3121115"/>
                  </a:cubicBezTo>
                  <a:lnTo>
                    <a:pt x="1256659" y="3153264"/>
                  </a:lnTo>
                  <a:lnTo>
                    <a:pt x="1299126" y="3184645"/>
                  </a:lnTo>
                  <a:lnTo>
                    <a:pt x="1342360" y="3215003"/>
                  </a:lnTo>
                  <a:cubicBezTo>
                    <a:pt x="1400518" y="3254656"/>
                    <a:pt x="1460295" y="3292092"/>
                    <a:pt x="1522034" y="3326286"/>
                  </a:cubicBezTo>
                  <a:cubicBezTo>
                    <a:pt x="1645342" y="3394762"/>
                    <a:pt x="1775727" y="3451556"/>
                    <a:pt x="1911826" y="3490611"/>
                  </a:cubicBezTo>
                  <a:cubicBezTo>
                    <a:pt x="2047839" y="3529496"/>
                    <a:pt x="2188799" y="3551157"/>
                    <a:pt x="2330185" y="3554397"/>
                  </a:cubicBezTo>
                  <a:lnTo>
                    <a:pt x="2383140" y="3554739"/>
                  </a:lnTo>
                  <a:cubicBezTo>
                    <a:pt x="2400280" y="3554482"/>
                    <a:pt x="2417335" y="3553885"/>
                    <a:pt x="2434390" y="3552777"/>
                  </a:cubicBezTo>
                  <a:cubicBezTo>
                    <a:pt x="2468415" y="3550218"/>
                    <a:pt x="2502269" y="3546125"/>
                    <a:pt x="2535525" y="3539559"/>
                  </a:cubicBezTo>
                  <a:cubicBezTo>
                    <a:pt x="2602126" y="3526682"/>
                    <a:pt x="2666679" y="3505279"/>
                    <a:pt x="2727735" y="3476285"/>
                  </a:cubicBezTo>
                  <a:cubicBezTo>
                    <a:pt x="2788962" y="3447462"/>
                    <a:pt x="2846523" y="3410539"/>
                    <a:pt x="2900929" y="3368753"/>
                  </a:cubicBezTo>
                  <a:cubicBezTo>
                    <a:pt x="2955419" y="3327054"/>
                    <a:pt x="3006499" y="3279727"/>
                    <a:pt x="3055532" y="3229500"/>
                  </a:cubicBezTo>
                  <a:cubicBezTo>
                    <a:pt x="3104650" y="3179273"/>
                    <a:pt x="3151381" y="3125636"/>
                    <a:pt x="3197855" y="3070804"/>
                  </a:cubicBezTo>
                  <a:cubicBezTo>
                    <a:pt x="3221050" y="3043345"/>
                    <a:pt x="3243903" y="3015289"/>
                    <a:pt x="3266843" y="2987063"/>
                  </a:cubicBezTo>
                  <a:lnTo>
                    <a:pt x="3336000" y="2901874"/>
                  </a:lnTo>
                  <a:lnTo>
                    <a:pt x="3336065" y="2901796"/>
                  </a:lnTo>
                  <a:lnTo>
                    <a:pt x="3336065" y="3254845"/>
                  </a:lnTo>
                  <a:lnTo>
                    <a:pt x="3192141" y="3384018"/>
                  </a:lnTo>
                  <a:cubicBezTo>
                    <a:pt x="3132194" y="3433136"/>
                    <a:pt x="3068665" y="3479355"/>
                    <a:pt x="3001468" y="3520543"/>
                  </a:cubicBezTo>
                  <a:cubicBezTo>
                    <a:pt x="2934271" y="3561646"/>
                    <a:pt x="2863067" y="3597461"/>
                    <a:pt x="2788792" y="3625601"/>
                  </a:cubicBezTo>
                  <a:cubicBezTo>
                    <a:pt x="2714517" y="3653656"/>
                    <a:pt x="2637344" y="3673952"/>
                    <a:pt x="2559317" y="3685550"/>
                  </a:cubicBezTo>
                  <a:cubicBezTo>
                    <a:pt x="2520262" y="3691178"/>
                    <a:pt x="2481121" y="3695185"/>
                    <a:pt x="2441894" y="3696636"/>
                  </a:cubicBezTo>
                  <a:lnTo>
                    <a:pt x="2412559" y="3697573"/>
                  </a:lnTo>
                  <a:lnTo>
                    <a:pt x="2383225" y="3697744"/>
                  </a:lnTo>
                  <a:lnTo>
                    <a:pt x="2326261" y="3696465"/>
                  </a:lnTo>
                  <a:cubicBezTo>
                    <a:pt x="2022939" y="3686317"/>
                    <a:pt x="1721236" y="3619461"/>
                    <a:pt x="1440085" y="3496922"/>
                  </a:cubicBezTo>
                  <a:cubicBezTo>
                    <a:pt x="1369904" y="3466138"/>
                    <a:pt x="1300917" y="3432028"/>
                    <a:pt x="1234061" y="3394166"/>
                  </a:cubicBezTo>
                  <a:cubicBezTo>
                    <a:pt x="1166950" y="3356474"/>
                    <a:pt x="1101885" y="3315116"/>
                    <a:pt x="1038953" y="3270432"/>
                  </a:cubicBezTo>
                  <a:cubicBezTo>
                    <a:pt x="913257" y="3180979"/>
                    <a:pt x="795919" y="3079160"/>
                    <a:pt x="687791" y="2967792"/>
                  </a:cubicBezTo>
                  <a:cubicBezTo>
                    <a:pt x="579748" y="2856763"/>
                    <a:pt x="480488" y="2733627"/>
                    <a:pt x="394786" y="2602133"/>
                  </a:cubicBezTo>
                  <a:cubicBezTo>
                    <a:pt x="309000" y="2470383"/>
                    <a:pt x="235920" y="2329680"/>
                    <a:pt x="176483" y="2182836"/>
                  </a:cubicBezTo>
                  <a:cubicBezTo>
                    <a:pt x="116961" y="2035993"/>
                    <a:pt x="72106" y="1882755"/>
                    <a:pt x="41749" y="1726360"/>
                  </a:cubicBezTo>
                  <a:cubicBezTo>
                    <a:pt x="26399" y="1648164"/>
                    <a:pt x="15655" y="1569029"/>
                    <a:pt x="8407" y="1489637"/>
                  </a:cubicBezTo>
                  <a:cubicBezTo>
                    <a:pt x="2096" y="1410161"/>
                    <a:pt x="-1315" y="1330344"/>
                    <a:pt x="475" y="1250527"/>
                  </a:cubicBezTo>
                  <a:cubicBezTo>
                    <a:pt x="1840" y="1170795"/>
                    <a:pt x="7468" y="1091149"/>
                    <a:pt x="17104" y="1012013"/>
                  </a:cubicBezTo>
                  <a:cubicBezTo>
                    <a:pt x="26570" y="932878"/>
                    <a:pt x="40043" y="854341"/>
                    <a:pt x="57098" y="776655"/>
                  </a:cubicBezTo>
                  <a:cubicBezTo>
                    <a:pt x="91038" y="621284"/>
                    <a:pt x="138621" y="469325"/>
                    <a:pt x="198995" y="322908"/>
                  </a:cubicBezTo>
                  <a:cubicBezTo>
                    <a:pt x="229204" y="249721"/>
                    <a:pt x="262642" y="177956"/>
                    <a:pt x="299161" y="10787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94186681-C66A-4722-BE24-42F93C80E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1010936 w 3351621"/>
                <a:gd name="connsiteY1" fmla="*/ 0 h 3735009"/>
                <a:gd name="connsiteX2" fmla="*/ 942320 w 3351621"/>
                <a:gd name="connsiteY2" fmla="*/ 76816 h 3735009"/>
                <a:gd name="connsiteX3" fmla="*/ 660453 w 3351621"/>
                <a:gd name="connsiteY3" fmla="*/ 550336 h 3735009"/>
                <a:gd name="connsiteX4" fmla="*/ 511734 w 3351621"/>
                <a:gd name="connsiteY4" fmla="*/ 1301266 h 3735009"/>
                <a:gd name="connsiteX5" fmla="*/ 635212 w 3351621"/>
                <a:gd name="connsiteY5" fmla="*/ 1988325 h 3735009"/>
                <a:gd name="connsiteX6" fmla="*/ 974777 w 3351621"/>
                <a:gd name="connsiteY6" fmla="*/ 2564612 h 3735009"/>
                <a:gd name="connsiteX7" fmla="*/ 1601802 w 3351621"/>
                <a:gd name="connsiteY7" fmla="*/ 3046160 h 3735009"/>
                <a:gd name="connsiteX8" fmla="*/ 2391362 w 3351621"/>
                <a:gd name="connsiteY8" fmla="*/ 3223360 h 3735009"/>
                <a:gd name="connsiteX9" fmla="*/ 3210170 w 3351621"/>
                <a:gd name="connsiteY9" fmla="*/ 2672400 h 3735009"/>
                <a:gd name="connsiteX10" fmla="*/ 3325718 w 3351621"/>
                <a:gd name="connsiteY10" fmla="*/ 2546459 h 3735009"/>
                <a:gd name="connsiteX11" fmla="*/ 3351621 w 3351621"/>
                <a:gd name="connsiteY11" fmla="*/ 2519286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1010936" y="0"/>
                  </a:lnTo>
                  <a:lnTo>
                    <a:pt x="942320" y="76816"/>
                  </a:lnTo>
                  <a:cubicBezTo>
                    <a:pt x="826323" y="219906"/>
                    <a:pt x="731828" y="378550"/>
                    <a:pt x="660453" y="550336"/>
                  </a:cubicBezTo>
                  <a:cubicBezTo>
                    <a:pt x="561791" y="787826"/>
                    <a:pt x="511734" y="1040496"/>
                    <a:pt x="511734" y="1301266"/>
                  </a:cubicBezTo>
                  <a:cubicBezTo>
                    <a:pt x="511734" y="1538330"/>
                    <a:pt x="553263" y="1769425"/>
                    <a:pt x="635212" y="1988325"/>
                  </a:cubicBezTo>
                  <a:cubicBezTo>
                    <a:pt x="714262" y="2199465"/>
                    <a:pt x="828530" y="2393295"/>
                    <a:pt x="974777" y="2564612"/>
                  </a:cubicBezTo>
                  <a:cubicBezTo>
                    <a:pt x="1147628" y="2767140"/>
                    <a:pt x="1364482" y="2933597"/>
                    <a:pt x="1601802" y="3046160"/>
                  </a:cubicBezTo>
                  <a:cubicBezTo>
                    <a:pt x="1849696" y="3163754"/>
                    <a:pt x="2115327" y="3223360"/>
                    <a:pt x="2391362" y="3223360"/>
                  </a:cubicBezTo>
                  <a:cubicBezTo>
                    <a:pt x="2693831" y="3223360"/>
                    <a:pt x="2880157" y="3034477"/>
                    <a:pt x="3210170" y="2672400"/>
                  </a:cubicBezTo>
                  <a:cubicBezTo>
                    <a:pt x="3247904" y="2630999"/>
                    <a:pt x="3286278" y="2588894"/>
                    <a:pt x="3325718" y="2546459"/>
                  </a:cubicBezTo>
                  <a:lnTo>
                    <a:pt x="3351621" y="2519286"/>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205EE617-9E12-49E3-9A3F-F5951BA97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896642 w 3351621"/>
                <a:gd name="connsiteY1" fmla="*/ 0 h 3735009"/>
                <a:gd name="connsiteX2" fmla="*/ 875998 w 3351621"/>
                <a:gd name="connsiteY2" fmla="*/ 23109 h 3735009"/>
                <a:gd name="connsiteX3" fmla="*/ 581659 w 3351621"/>
                <a:gd name="connsiteY3" fmla="*/ 517590 h 3735009"/>
                <a:gd name="connsiteX4" fmla="*/ 426374 w 3351621"/>
                <a:gd name="connsiteY4" fmla="*/ 1301266 h 3735009"/>
                <a:gd name="connsiteX5" fmla="*/ 555395 w 3351621"/>
                <a:gd name="connsiteY5" fmla="*/ 2018256 h 3735009"/>
                <a:gd name="connsiteX6" fmla="*/ 909968 w 3351621"/>
                <a:gd name="connsiteY6" fmla="*/ 2620041 h 3735009"/>
                <a:gd name="connsiteX7" fmla="*/ 1565305 w 3351621"/>
                <a:gd name="connsiteY7" fmla="*/ 3123248 h 3735009"/>
                <a:gd name="connsiteX8" fmla="*/ 2391362 w 3351621"/>
                <a:gd name="connsiteY8" fmla="*/ 3308635 h 3735009"/>
                <a:gd name="connsiteX9" fmla="*/ 2821658 w 3351621"/>
                <a:gd name="connsiteY9" fmla="*/ 3165715 h 3735009"/>
                <a:gd name="connsiteX10" fmla="*/ 3273189 w 3351621"/>
                <a:gd name="connsiteY10" fmla="*/ 2729789 h 3735009"/>
                <a:gd name="connsiteX11" fmla="*/ 3351621 w 3351621"/>
                <a:gd name="connsiteY11" fmla="*/ 2644299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896642" y="0"/>
                  </a:lnTo>
                  <a:lnTo>
                    <a:pt x="875998" y="23109"/>
                  </a:lnTo>
                  <a:cubicBezTo>
                    <a:pt x="754885" y="172515"/>
                    <a:pt x="656232" y="338193"/>
                    <a:pt x="581659" y="517590"/>
                  </a:cubicBezTo>
                  <a:cubicBezTo>
                    <a:pt x="478647" y="765484"/>
                    <a:pt x="426374" y="1029153"/>
                    <a:pt x="426374" y="1301266"/>
                  </a:cubicBezTo>
                  <a:cubicBezTo>
                    <a:pt x="426374" y="1548563"/>
                    <a:pt x="469779" y="1789805"/>
                    <a:pt x="555395" y="2018256"/>
                  </a:cubicBezTo>
                  <a:cubicBezTo>
                    <a:pt x="637941" y="2238692"/>
                    <a:pt x="757240" y="2441219"/>
                    <a:pt x="909968" y="2620041"/>
                  </a:cubicBezTo>
                  <a:cubicBezTo>
                    <a:pt x="1090579" y="2831608"/>
                    <a:pt x="1317240" y="3005569"/>
                    <a:pt x="1565305" y="3123248"/>
                  </a:cubicBezTo>
                  <a:cubicBezTo>
                    <a:pt x="1824711" y="3246300"/>
                    <a:pt x="2102621" y="3308635"/>
                    <a:pt x="2391362" y="3308635"/>
                  </a:cubicBezTo>
                  <a:cubicBezTo>
                    <a:pt x="2548609" y="3308635"/>
                    <a:pt x="2681296" y="3264548"/>
                    <a:pt x="2821658" y="3165715"/>
                  </a:cubicBezTo>
                  <a:cubicBezTo>
                    <a:pt x="2972936" y="3059206"/>
                    <a:pt x="3118755" y="2899146"/>
                    <a:pt x="3273189" y="2729789"/>
                  </a:cubicBezTo>
                  <a:lnTo>
                    <a:pt x="3351621" y="2644299"/>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Freeform: Shape 40">
              <a:extLst>
                <a:ext uri="{FF2B5EF4-FFF2-40B4-BE49-F238E27FC236}">
                  <a16:creationId xmlns:a16="http://schemas.microsoft.com/office/drawing/2014/main" id="{1153EB7D-D831-41B5-8C56-B4D24049B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17522" y="-6668"/>
              <a:ext cx="3408840" cy="3769972"/>
            </a:xfrm>
            <a:custGeom>
              <a:avLst/>
              <a:gdLst>
                <a:gd name="connsiteX0" fmla="*/ 373601 w 3408840"/>
                <a:gd name="connsiteY0" fmla="*/ 0 h 3769972"/>
                <a:gd name="connsiteX1" fmla="*/ 558190 w 3408840"/>
                <a:gd name="connsiteY1" fmla="*/ 0 h 3769972"/>
                <a:gd name="connsiteX2" fmla="*/ 466519 w 3408840"/>
                <a:gd name="connsiteY2" fmla="*/ 165961 h 3769972"/>
                <a:gd name="connsiteX3" fmla="*/ 377171 w 3408840"/>
                <a:gd name="connsiteY3" fmla="*/ 367422 h 3769972"/>
                <a:gd name="connsiteX4" fmla="*/ 254631 w 3408840"/>
                <a:gd name="connsiteY4" fmla="*/ 787912 h 3769972"/>
                <a:gd name="connsiteX5" fmla="*/ 212590 w 3408840"/>
                <a:gd name="connsiteY5" fmla="*/ 1222558 h 3769972"/>
                <a:gd name="connsiteX6" fmla="*/ 248832 w 3408840"/>
                <a:gd name="connsiteY6" fmla="*/ 1657203 h 3769972"/>
                <a:gd name="connsiteX7" fmla="*/ 364806 w 3408840"/>
                <a:gd name="connsiteY7" fmla="*/ 2077949 h 3769972"/>
                <a:gd name="connsiteX8" fmla="*/ 824181 w 3408840"/>
                <a:gd name="connsiteY8" fmla="*/ 2822228 h 3769972"/>
                <a:gd name="connsiteX9" fmla="*/ 1536993 w 3408840"/>
                <a:gd name="connsiteY9" fmla="*/ 3346753 h 3769972"/>
                <a:gd name="connsiteX10" fmla="*/ 1587732 w 3408840"/>
                <a:gd name="connsiteY10" fmla="*/ 3370545 h 3769972"/>
                <a:gd name="connsiteX11" fmla="*/ 1613144 w 3408840"/>
                <a:gd name="connsiteY11" fmla="*/ 3382483 h 3769972"/>
                <a:gd name="connsiteX12" fmla="*/ 1639153 w 3408840"/>
                <a:gd name="connsiteY12" fmla="*/ 3393058 h 3769972"/>
                <a:gd name="connsiteX13" fmla="*/ 1691170 w 3408840"/>
                <a:gd name="connsiteY13" fmla="*/ 3414291 h 3769972"/>
                <a:gd name="connsiteX14" fmla="*/ 1743614 w 3408840"/>
                <a:gd name="connsiteY14" fmla="*/ 3434587 h 3769972"/>
                <a:gd name="connsiteX15" fmla="*/ 1850037 w 3408840"/>
                <a:gd name="connsiteY15" fmla="*/ 3471510 h 3769972"/>
                <a:gd name="connsiteX16" fmla="*/ 1958507 w 3408840"/>
                <a:gd name="connsiteY16" fmla="*/ 3503233 h 3769972"/>
                <a:gd name="connsiteX17" fmla="*/ 2406200 w 3408840"/>
                <a:gd name="connsiteY17" fmla="*/ 3575205 h 3769972"/>
                <a:gd name="connsiteX18" fmla="*/ 2463163 w 3408840"/>
                <a:gd name="connsiteY18" fmla="*/ 3578872 h 3769972"/>
                <a:gd name="connsiteX19" fmla="*/ 2518848 w 3408840"/>
                <a:gd name="connsiteY19" fmla="*/ 3579725 h 3769972"/>
                <a:gd name="connsiteX20" fmla="*/ 2574362 w 3408840"/>
                <a:gd name="connsiteY20" fmla="*/ 3577933 h 3769972"/>
                <a:gd name="connsiteX21" fmla="*/ 2629705 w 3408840"/>
                <a:gd name="connsiteY21" fmla="*/ 3573414 h 3769972"/>
                <a:gd name="connsiteX22" fmla="*/ 2684707 w 3408840"/>
                <a:gd name="connsiteY22" fmla="*/ 3566081 h 3769972"/>
                <a:gd name="connsiteX23" fmla="*/ 2739283 w 3408840"/>
                <a:gd name="connsiteY23" fmla="*/ 3555762 h 3769972"/>
                <a:gd name="connsiteX24" fmla="*/ 2793177 w 3408840"/>
                <a:gd name="connsiteY24" fmla="*/ 3542203 h 3769972"/>
                <a:gd name="connsiteX25" fmla="*/ 2846388 w 3408840"/>
                <a:gd name="connsiteY25" fmla="*/ 3525745 h 3769972"/>
                <a:gd name="connsiteX26" fmla="*/ 3050025 w 3408840"/>
                <a:gd name="connsiteY26" fmla="*/ 3432455 h 3769972"/>
                <a:gd name="connsiteX27" fmla="*/ 3236606 w 3408840"/>
                <a:gd name="connsiteY27" fmla="*/ 3303178 h 3769972"/>
                <a:gd name="connsiteX28" fmla="*/ 3407753 w 3408840"/>
                <a:gd name="connsiteY28" fmla="*/ 3150195 h 3769972"/>
                <a:gd name="connsiteX29" fmla="*/ 3408840 w 3408840"/>
                <a:gd name="connsiteY29" fmla="*/ 3149108 h 3769972"/>
                <a:gd name="connsiteX30" fmla="*/ 3408840 w 3408840"/>
                <a:gd name="connsiteY30" fmla="*/ 3583590 h 3769972"/>
                <a:gd name="connsiteX31" fmla="*/ 3202835 w 3408840"/>
                <a:gd name="connsiteY31" fmla="*/ 3658987 h 3769972"/>
                <a:gd name="connsiteX32" fmla="*/ 2468706 w 3408840"/>
                <a:gd name="connsiteY32" fmla="*/ 3769972 h 3769972"/>
                <a:gd name="connsiteX33" fmla="*/ 0 w 3408840"/>
                <a:gd name="connsiteY33" fmla="*/ 1301267 h 3769972"/>
                <a:gd name="connsiteX34" fmla="*/ 297954 w 3408840"/>
                <a:gd name="connsiteY34" fmla="*/ 124521 h 37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8840" h="3769972">
                  <a:moveTo>
                    <a:pt x="373601" y="0"/>
                  </a:moveTo>
                  <a:lnTo>
                    <a:pt x="558190" y="0"/>
                  </a:lnTo>
                  <a:lnTo>
                    <a:pt x="466519" y="165961"/>
                  </a:lnTo>
                  <a:cubicBezTo>
                    <a:pt x="433767" y="231936"/>
                    <a:pt x="403969" y="299181"/>
                    <a:pt x="377171" y="367422"/>
                  </a:cubicBezTo>
                  <a:cubicBezTo>
                    <a:pt x="323788" y="503861"/>
                    <a:pt x="281919" y="644565"/>
                    <a:pt x="254631" y="787912"/>
                  </a:cubicBezTo>
                  <a:cubicBezTo>
                    <a:pt x="227428" y="931259"/>
                    <a:pt x="213358" y="1076823"/>
                    <a:pt x="212590" y="1222558"/>
                  </a:cubicBezTo>
                  <a:cubicBezTo>
                    <a:pt x="211482" y="1368292"/>
                    <a:pt x="223761" y="1513856"/>
                    <a:pt x="248832" y="1657203"/>
                  </a:cubicBezTo>
                  <a:cubicBezTo>
                    <a:pt x="273647" y="1800636"/>
                    <a:pt x="313214" y="1941509"/>
                    <a:pt x="364806" y="2077949"/>
                  </a:cubicBezTo>
                  <a:cubicBezTo>
                    <a:pt x="468670" y="2350488"/>
                    <a:pt x="623786" y="2605459"/>
                    <a:pt x="824181" y="2822228"/>
                  </a:cubicBezTo>
                  <a:cubicBezTo>
                    <a:pt x="1024577" y="3038997"/>
                    <a:pt x="1268122" y="3216965"/>
                    <a:pt x="1536993" y="3346753"/>
                  </a:cubicBezTo>
                  <a:lnTo>
                    <a:pt x="1587732" y="3370545"/>
                  </a:lnTo>
                  <a:lnTo>
                    <a:pt x="1613144" y="3382483"/>
                  </a:lnTo>
                  <a:lnTo>
                    <a:pt x="1639153" y="3393058"/>
                  </a:lnTo>
                  <a:lnTo>
                    <a:pt x="1691170" y="3414291"/>
                  </a:lnTo>
                  <a:cubicBezTo>
                    <a:pt x="1708566" y="3421284"/>
                    <a:pt x="1725792" y="3428873"/>
                    <a:pt x="1743614" y="3434587"/>
                  </a:cubicBezTo>
                  <a:cubicBezTo>
                    <a:pt x="1779089" y="3446696"/>
                    <a:pt x="1814307" y="3459913"/>
                    <a:pt x="1850037" y="3471510"/>
                  </a:cubicBezTo>
                  <a:lnTo>
                    <a:pt x="1958507" y="3503233"/>
                  </a:lnTo>
                  <a:cubicBezTo>
                    <a:pt x="2104326" y="3541180"/>
                    <a:pt x="2254410" y="3565654"/>
                    <a:pt x="2406200" y="3575205"/>
                  </a:cubicBezTo>
                  <a:lnTo>
                    <a:pt x="2463163" y="3578872"/>
                  </a:lnTo>
                  <a:cubicBezTo>
                    <a:pt x="2481838" y="3579384"/>
                    <a:pt x="2500258" y="3579384"/>
                    <a:pt x="2518848" y="3579725"/>
                  </a:cubicBezTo>
                  <a:cubicBezTo>
                    <a:pt x="2537352" y="3579554"/>
                    <a:pt x="2555857" y="3578445"/>
                    <a:pt x="2574362" y="3577933"/>
                  </a:cubicBezTo>
                  <a:cubicBezTo>
                    <a:pt x="2592866" y="3576910"/>
                    <a:pt x="2611200" y="3574863"/>
                    <a:pt x="2629705" y="3573414"/>
                  </a:cubicBezTo>
                  <a:cubicBezTo>
                    <a:pt x="2648039" y="3571367"/>
                    <a:pt x="2666288" y="3568468"/>
                    <a:pt x="2684707" y="3566081"/>
                  </a:cubicBezTo>
                  <a:cubicBezTo>
                    <a:pt x="2702871" y="3562840"/>
                    <a:pt x="2721034" y="3559258"/>
                    <a:pt x="2739283" y="3555762"/>
                  </a:cubicBezTo>
                  <a:cubicBezTo>
                    <a:pt x="2757190" y="3551243"/>
                    <a:pt x="2775269" y="3547064"/>
                    <a:pt x="2793177" y="3542203"/>
                  </a:cubicBezTo>
                  <a:cubicBezTo>
                    <a:pt x="2810829" y="3536660"/>
                    <a:pt x="2828821" y="3531885"/>
                    <a:pt x="2846388" y="3525745"/>
                  </a:cubicBezTo>
                  <a:cubicBezTo>
                    <a:pt x="2916825" y="3501954"/>
                    <a:pt x="2984875" y="3470061"/>
                    <a:pt x="3050025" y="3432455"/>
                  </a:cubicBezTo>
                  <a:cubicBezTo>
                    <a:pt x="3115004" y="3394422"/>
                    <a:pt x="3177425" y="3351188"/>
                    <a:pt x="3236606" y="3303178"/>
                  </a:cubicBezTo>
                  <a:cubicBezTo>
                    <a:pt x="3295957" y="3255339"/>
                    <a:pt x="3352836" y="3203918"/>
                    <a:pt x="3407753" y="3150195"/>
                  </a:cubicBezTo>
                  <a:lnTo>
                    <a:pt x="3408840" y="3149108"/>
                  </a:lnTo>
                  <a:lnTo>
                    <a:pt x="3408840" y="3583590"/>
                  </a:lnTo>
                  <a:lnTo>
                    <a:pt x="3202835" y="3658987"/>
                  </a:lnTo>
                  <a:cubicBezTo>
                    <a:pt x="2970925" y="3731116"/>
                    <a:pt x="2724355" y="3769972"/>
                    <a:pt x="2468706" y="3769972"/>
                  </a:cubicBezTo>
                  <a:cubicBezTo>
                    <a:pt x="1105247" y="3769972"/>
                    <a:pt x="0" y="2664725"/>
                    <a:pt x="0" y="1301267"/>
                  </a:cubicBezTo>
                  <a:cubicBezTo>
                    <a:pt x="0" y="875185"/>
                    <a:pt x="107934" y="474320"/>
                    <a:pt x="297954" y="1245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4362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0FA04E55-9DC0-EA3C-AD37-1185173CE884}"/>
              </a:ext>
            </a:extLst>
          </p:cNvPr>
          <p:cNvPicPr>
            <a:picLocks noChangeAspect="1"/>
          </p:cNvPicPr>
          <p:nvPr/>
        </p:nvPicPr>
        <p:blipFill rotWithShape="1">
          <a:blip r:embed="rId2">
            <a:alphaModFix/>
          </a:blip>
          <a:srcRect l="15011" r="9833" b="-2"/>
          <a:stretch/>
        </p:blipFill>
        <p:spPr>
          <a:xfrm>
            <a:off x="1" y="132693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effectLst>
            <a:softEdge rad="0"/>
          </a:effectLst>
        </p:spPr>
      </p:pic>
      <p:grpSp>
        <p:nvGrpSpPr>
          <p:cNvPr id="47" name="Group 46">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48" name="Freeform: Shape 47">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8">
            <a:extLst>
              <a:ext uri="{FF2B5EF4-FFF2-40B4-BE49-F238E27FC236}">
                <a16:creationId xmlns:a16="http://schemas.microsoft.com/office/drawing/2014/main" id="{64E287BD-3170-918D-D028-6CB0972DB3A2}"/>
              </a:ext>
            </a:extLst>
          </p:cNvPr>
          <p:cNvPicPr>
            <a:picLocks noChangeAspect="1"/>
          </p:cNvPicPr>
          <p:nvPr/>
        </p:nvPicPr>
        <p:blipFill rotWithShape="1">
          <a:blip r:embed="rId3">
            <a:alphaModFix/>
          </a:blip>
          <a:srcRect l="22112" r="7168" b="-1"/>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grpSp>
        <p:nvGrpSpPr>
          <p:cNvPr id="53" name="Group 52">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54" name="Freeform: Shape 53">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Freeform: Shape 56">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3">
            <a:extLst>
              <a:ext uri="{FF2B5EF4-FFF2-40B4-BE49-F238E27FC236}">
                <a16:creationId xmlns:a16="http://schemas.microsoft.com/office/drawing/2014/main" id="{1E1FA74B-E43D-9B55-BE3F-8BAE9E0D899B}"/>
              </a:ext>
            </a:extLst>
          </p:cNvPr>
          <p:cNvPicPr>
            <a:picLocks noChangeAspect="1"/>
          </p:cNvPicPr>
          <p:nvPr/>
        </p:nvPicPr>
        <p:blipFill rotWithShape="1">
          <a:blip r:embed="rId4">
            <a:alphaModFix/>
          </a:blip>
          <a:srcRect l="17683" r="16926" b="-3"/>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grpSp>
        <p:nvGrpSpPr>
          <p:cNvPr id="59" name="Group 58">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60" name="Freeform: Shape 59">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 name="Freeform: Shape 62">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TextBox 51">
            <a:extLst>
              <a:ext uri="{FF2B5EF4-FFF2-40B4-BE49-F238E27FC236}">
                <a16:creationId xmlns:a16="http://schemas.microsoft.com/office/drawing/2014/main" id="{7F07251B-B77B-FA5C-948A-094262E890CD}"/>
              </a:ext>
            </a:extLst>
          </p:cNvPr>
          <p:cNvSpPr txBox="1"/>
          <p:nvPr/>
        </p:nvSpPr>
        <p:spPr>
          <a:xfrm>
            <a:off x="5460124" y="3922986"/>
            <a:ext cx="646123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400" b="1">
                <a:solidFill>
                  <a:srgbClr val="0D0D0D"/>
                </a:solidFill>
                <a:latin typeface="Times New Roman"/>
                <a:cs typeface="Arial"/>
              </a:rPr>
              <a:t>Resource Allocation: Allocating resources to tasks/projects to minimize cost and ensure timely completion​</a:t>
            </a:r>
          </a:p>
          <a:p>
            <a:pPr>
              <a:buChar char="•"/>
            </a:pPr>
            <a:endParaRPr lang="en-US" sz="1400" b="1">
              <a:solidFill>
                <a:srgbClr val="0D0D0D"/>
              </a:solidFill>
              <a:latin typeface="Times New Roman"/>
              <a:cs typeface="Arial"/>
            </a:endParaRPr>
          </a:p>
          <a:p>
            <a:pPr>
              <a:buChar char="•"/>
            </a:pPr>
            <a:r>
              <a:rPr lang="en-US" sz="1400" b="1">
                <a:solidFill>
                  <a:srgbClr val="0D0D0D"/>
                </a:solidFill>
                <a:latin typeface="Times New Roman"/>
                <a:cs typeface="Arial"/>
              </a:rPr>
              <a:t>Medical Applications: Assigning patients to hospital beds/nurses/doctors to minimize waiting time and optimize resource usage​</a:t>
            </a:r>
          </a:p>
          <a:p>
            <a:pPr>
              <a:buChar char="•"/>
            </a:pPr>
            <a:endParaRPr lang="en-US" sz="1400" b="1">
              <a:solidFill>
                <a:srgbClr val="0D0D0D"/>
              </a:solidFill>
              <a:latin typeface="Times New Roman"/>
              <a:cs typeface="Arial"/>
            </a:endParaRPr>
          </a:p>
          <a:p>
            <a:pPr>
              <a:buChar char="•"/>
            </a:pPr>
            <a:r>
              <a:rPr lang="en-US" sz="1400" b="1">
                <a:solidFill>
                  <a:srgbClr val="0D0D0D"/>
                </a:solidFill>
                <a:latin typeface="Times New Roman"/>
                <a:cs typeface="Arial"/>
              </a:rPr>
              <a:t>Data Association: Matching observations with tracks in surveillance systems to minimize tracking error​</a:t>
            </a:r>
          </a:p>
          <a:p>
            <a:pPr>
              <a:buChar char="•"/>
            </a:pPr>
            <a:endParaRPr lang="en-US" sz="1400" b="1">
              <a:solidFill>
                <a:srgbClr val="0D0D0D"/>
              </a:solidFill>
              <a:latin typeface="Times New Roman"/>
              <a:cs typeface="Arial"/>
            </a:endParaRPr>
          </a:p>
          <a:p>
            <a:pPr>
              <a:buChar char="•"/>
            </a:pPr>
            <a:r>
              <a:rPr lang="en-US" sz="1400" b="1">
                <a:solidFill>
                  <a:srgbClr val="0D0D0D"/>
                </a:solidFill>
                <a:latin typeface="Times New Roman"/>
                <a:cs typeface="Arial"/>
              </a:rPr>
              <a:t>Education: Assigning students to classes/courses based on academic performance and interests to maximize academic performance​</a:t>
            </a:r>
          </a:p>
          <a:p>
            <a:pPr>
              <a:buChar char="•"/>
            </a:pPr>
            <a:endParaRPr lang="en-US" sz="1400" b="1">
              <a:solidFill>
                <a:srgbClr val="0D0D0D"/>
              </a:solidFill>
              <a:latin typeface="Times New Roman"/>
              <a:cs typeface="Arial"/>
            </a:endParaRPr>
          </a:p>
        </p:txBody>
      </p:sp>
    </p:spTree>
    <p:extLst>
      <p:ext uri="{BB962C8B-B14F-4D97-AF65-F5344CB8AC3E}">
        <p14:creationId xmlns:p14="http://schemas.microsoft.com/office/powerpoint/2010/main" val="889953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DB44-B848-ECBE-4B38-3A70E22F6CB9}"/>
              </a:ext>
            </a:extLst>
          </p:cNvPr>
          <p:cNvSpPr>
            <a:spLocks noGrp="1"/>
          </p:cNvSpPr>
          <p:nvPr>
            <p:ph type="title"/>
          </p:nvPr>
        </p:nvSpPr>
        <p:spPr/>
        <p:txBody>
          <a:bodyPr/>
          <a:lstStyle/>
          <a:p>
            <a:r>
              <a:rPr lang="en-US" b="1" dirty="0">
                <a:latin typeface="Times New Roman"/>
                <a:ea typeface="Verdana"/>
                <a:cs typeface="Calibri Light"/>
              </a:rPr>
              <a:t>CONCLUSION</a:t>
            </a:r>
            <a:endParaRPr lang="en-US" b="1" dirty="0">
              <a:latin typeface="Times New Roman"/>
              <a:ea typeface="Verdana"/>
            </a:endParaRPr>
          </a:p>
        </p:txBody>
      </p:sp>
      <p:graphicFrame>
        <p:nvGraphicFramePr>
          <p:cNvPr id="5" name="Content Placeholder 2">
            <a:extLst>
              <a:ext uri="{FF2B5EF4-FFF2-40B4-BE49-F238E27FC236}">
                <a16:creationId xmlns:a16="http://schemas.microsoft.com/office/drawing/2014/main" id="{C02FBB1A-D959-E428-5DAB-38693DB3661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207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C50B5-F0D8-DE67-85DD-97A55C644856}"/>
              </a:ext>
            </a:extLst>
          </p:cNvPr>
          <p:cNvSpPr>
            <a:spLocks noGrp="1"/>
          </p:cNvSpPr>
          <p:nvPr>
            <p:ph type="title"/>
          </p:nvPr>
        </p:nvSpPr>
        <p:spPr>
          <a:xfrm>
            <a:off x="1285240" y="1050595"/>
            <a:ext cx="8074815" cy="1618489"/>
          </a:xfrm>
        </p:spPr>
        <p:txBody>
          <a:bodyPr anchor="ctr">
            <a:normAutofit/>
          </a:bodyPr>
          <a:lstStyle/>
          <a:p>
            <a:r>
              <a:rPr lang="en-US" sz="7200" b="1">
                <a:latin typeface="Times New Roman"/>
                <a:cs typeface="Calibri Light"/>
              </a:rPr>
              <a:t>REFERENCES</a:t>
            </a:r>
            <a:endParaRPr lang="en-US" sz="7200" b="1">
              <a:latin typeface="Times New Roman"/>
            </a:endParaRPr>
          </a:p>
        </p:txBody>
      </p:sp>
      <p:sp>
        <p:nvSpPr>
          <p:cNvPr id="3" name="Content Placeholder 2">
            <a:extLst>
              <a:ext uri="{FF2B5EF4-FFF2-40B4-BE49-F238E27FC236}">
                <a16:creationId xmlns:a16="http://schemas.microsoft.com/office/drawing/2014/main" id="{B08DE6AC-5217-FB84-0ABC-EE628C6540F5}"/>
              </a:ext>
            </a:extLst>
          </p:cNvPr>
          <p:cNvSpPr>
            <a:spLocks noGrp="1"/>
          </p:cNvSpPr>
          <p:nvPr>
            <p:ph idx="1"/>
          </p:nvPr>
        </p:nvSpPr>
        <p:spPr>
          <a:xfrm>
            <a:off x="1285240" y="2969469"/>
            <a:ext cx="8074815" cy="2800395"/>
          </a:xfrm>
        </p:spPr>
        <p:txBody>
          <a:bodyPr vert="horz" lIns="91440" tIns="45720" rIns="91440" bIns="45720" rtlCol="0" anchor="t">
            <a:normAutofit/>
          </a:bodyPr>
          <a:lstStyle/>
          <a:p>
            <a:pPr marL="0" indent="0">
              <a:buNone/>
            </a:pPr>
            <a:r>
              <a:rPr lang="en-US" sz="2200">
                <a:ea typeface="+mn-lt"/>
                <a:cs typeface="+mn-lt"/>
                <a:hlinkClick r:id="rId2"/>
              </a:rPr>
              <a:t>http://www.jetir.org/papers/JETIR1801037.pdf</a:t>
            </a:r>
            <a:endParaRPr lang="en-US" sz="2200">
              <a:cs typeface="Calibri" panose="020F0502020204030204"/>
            </a:endParaRPr>
          </a:p>
          <a:p>
            <a:pPr marL="0" indent="0">
              <a:buNone/>
            </a:pPr>
            <a:endParaRPr lang="en-US" sz="2200">
              <a:ea typeface="+mn-lt"/>
              <a:cs typeface="+mn-lt"/>
            </a:endParaRPr>
          </a:p>
          <a:p>
            <a:pPr marL="0" indent="0">
              <a:buNone/>
            </a:pPr>
            <a:r>
              <a:rPr lang="en-US" sz="2200">
                <a:ea typeface="+mn-lt"/>
                <a:cs typeface="+mn-lt"/>
                <a:hlinkClick r:id="rId3"/>
              </a:rPr>
              <a:t>https://www.researchgate.net/publication/344559969_Development_of_an_accelerating_hungarian_method_for_assignment_problems</a:t>
            </a:r>
            <a:r>
              <a:rPr lang="en-US" sz="2200">
                <a:ea typeface="+mn-lt"/>
                <a:cs typeface="+mn-lt"/>
              </a:rPr>
              <a:t> </a:t>
            </a:r>
          </a:p>
          <a:p>
            <a:pPr marL="0" indent="0">
              <a:buNone/>
            </a:pPr>
            <a:br>
              <a:rPr lang="en-US" sz="2200"/>
            </a:br>
            <a:r>
              <a:rPr lang="en-US" sz="2200">
                <a:ea typeface="+mn-lt"/>
                <a:cs typeface="+mn-lt"/>
                <a:hlinkClick r:id="rId4"/>
              </a:rPr>
              <a:t>https://ijisrt.com/wp-content/uploads/2017/10/New-Approach-to-Solve-Assignment-Problem.pdf</a:t>
            </a:r>
            <a:endParaRPr lang="en-US" sz="2200">
              <a:cs typeface="Calibri" panose="020F0502020204030204"/>
            </a:endParaRPr>
          </a:p>
          <a:p>
            <a:pPr marL="0" indent="0">
              <a:buNone/>
            </a:pPr>
            <a:endParaRPr lang="en-US" sz="2200">
              <a:cs typeface="Calibri" panose="020F0502020204030204"/>
            </a:endParaRPr>
          </a:p>
        </p:txBody>
      </p:sp>
    </p:spTree>
    <p:extLst>
      <p:ext uri="{BB962C8B-B14F-4D97-AF65-F5344CB8AC3E}">
        <p14:creationId xmlns:p14="http://schemas.microsoft.com/office/powerpoint/2010/main" val="331439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2F70B-9468-2276-164A-F052DFBA4EF2}"/>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latin typeface="Times New Roman"/>
                <a:cs typeface="Times New Roman"/>
              </a:rPr>
              <a:t>THANK YOU</a:t>
            </a:r>
          </a:p>
        </p:txBody>
      </p:sp>
      <p:cxnSp>
        <p:nvCxnSpPr>
          <p:cNvPr id="20"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96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3C6AD-B7CC-C4D6-8662-38867DA1677A}"/>
              </a:ext>
            </a:extLst>
          </p:cNvPr>
          <p:cNvSpPr>
            <a:spLocks noGrp="1"/>
          </p:cNvSpPr>
          <p:nvPr>
            <p:ph type="title"/>
          </p:nvPr>
        </p:nvSpPr>
        <p:spPr>
          <a:xfrm>
            <a:off x="841248" y="334644"/>
            <a:ext cx="10509504" cy="1076914"/>
          </a:xfrm>
        </p:spPr>
        <p:txBody>
          <a:bodyPr anchor="ctr">
            <a:normAutofit/>
          </a:bodyPr>
          <a:lstStyle/>
          <a:p>
            <a:r>
              <a:rPr lang="en-US" sz="3400">
                <a:latin typeface="Times New Roman"/>
                <a:cs typeface="Calibri Light"/>
              </a:rPr>
              <a:t>Differentiation Between Transportation and Assignment Problem</a:t>
            </a:r>
            <a:endParaRPr lang="en-US" sz="3400">
              <a:latin typeface="Times New Roman"/>
            </a:endParaRPr>
          </a:p>
        </p:txBody>
      </p:sp>
      <p:sp>
        <p:nvSpPr>
          <p:cNvPr id="23" name="Rectangle 2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030752A0-6E4B-55AC-147B-71809048E0BD}"/>
              </a:ext>
            </a:extLst>
          </p:cNvPr>
          <p:cNvGraphicFramePr>
            <a:graphicFrameLocks noGrp="1"/>
          </p:cNvGraphicFramePr>
          <p:nvPr>
            <p:ph idx="1"/>
            <p:extLst>
              <p:ext uri="{D42A27DB-BD31-4B8C-83A1-F6EECF244321}">
                <p14:modId xmlns:p14="http://schemas.microsoft.com/office/powerpoint/2010/main" val="2841197569"/>
              </p:ext>
            </p:extLst>
          </p:nvPr>
        </p:nvGraphicFramePr>
        <p:xfrm>
          <a:off x="838200" y="2031735"/>
          <a:ext cx="10506458" cy="3946677"/>
        </p:xfrm>
        <a:graphic>
          <a:graphicData uri="http://schemas.openxmlformats.org/drawingml/2006/table">
            <a:tbl>
              <a:tblPr firstRow="1" bandRow="1">
                <a:tableStyleId>{5C22544A-7EE6-4342-B048-85BDC9FD1C3A}</a:tableStyleId>
              </a:tblPr>
              <a:tblGrid>
                <a:gridCol w="1219393">
                  <a:extLst>
                    <a:ext uri="{9D8B030D-6E8A-4147-A177-3AD203B41FA5}">
                      <a16:colId xmlns:a16="http://schemas.microsoft.com/office/drawing/2014/main" val="1980359929"/>
                    </a:ext>
                  </a:extLst>
                </a:gridCol>
                <a:gridCol w="4528219">
                  <a:extLst>
                    <a:ext uri="{9D8B030D-6E8A-4147-A177-3AD203B41FA5}">
                      <a16:colId xmlns:a16="http://schemas.microsoft.com/office/drawing/2014/main" val="2094588802"/>
                    </a:ext>
                  </a:extLst>
                </a:gridCol>
                <a:gridCol w="4758846">
                  <a:extLst>
                    <a:ext uri="{9D8B030D-6E8A-4147-A177-3AD203B41FA5}">
                      <a16:colId xmlns:a16="http://schemas.microsoft.com/office/drawing/2014/main" val="3560466317"/>
                    </a:ext>
                  </a:extLst>
                </a:gridCol>
              </a:tblGrid>
              <a:tr h="548716">
                <a:tc>
                  <a:txBody>
                    <a:bodyPr/>
                    <a:lstStyle/>
                    <a:p>
                      <a:pPr rtl="0" fontAlgn="t">
                        <a:spcBef>
                          <a:spcPts val="0"/>
                        </a:spcBef>
                        <a:spcAft>
                          <a:spcPts val="0"/>
                        </a:spcAft>
                      </a:pPr>
                      <a:r>
                        <a:rPr lang="en-US" sz="1800" u="none" strike="noStrike">
                          <a:effectLst/>
                        </a:rPr>
                        <a:t>S no.</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Transportation Problem</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Assignment Problem</a:t>
                      </a:r>
                      <a:endParaRPr lang="en-US" sz="2300">
                        <a:effectLst/>
                      </a:endParaRPr>
                    </a:p>
                  </a:txBody>
                  <a:tcPr marL="81658" marR="81658" marT="81658" marB="81658"/>
                </a:tc>
                <a:extLst>
                  <a:ext uri="{0D108BD9-81ED-4DB2-BD59-A6C34878D82A}">
                    <a16:rowId xmlns:a16="http://schemas.microsoft.com/office/drawing/2014/main" val="3986674298"/>
                  </a:ext>
                </a:extLst>
              </a:tr>
              <a:tr h="1249441">
                <a:tc>
                  <a:txBody>
                    <a:bodyPr/>
                    <a:lstStyle/>
                    <a:p>
                      <a:pPr rtl="0" fontAlgn="t">
                        <a:spcBef>
                          <a:spcPts val="0"/>
                        </a:spcBef>
                        <a:spcAft>
                          <a:spcPts val="0"/>
                        </a:spcAft>
                      </a:pPr>
                      <a:r>
                        <a:rPr lang="en-US" sz="2300" u="none" strike="noStrike">
                          <a:effectLst/>
                        </a:rPr>
                        <a:t>1</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Supply at any source may be any positive quantity ai.</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Supply at any source (machine)will be 1.</a:t>
                      </a:r>
                      <a:endParaRPr lang="en-US" sz="2300">
                        <a:effectLst/>
                      </a:endParaRPr>
                    </a:p>
                    <a:p>
                      <a:pPr rtl="0" fontAlgn="t">
                        <a:spcBef>
                          <a:spcPts val="0"/>
                        </a:spcBef>
                        <a:spcAft>
                          <a:spcPts val="0"/>
                        </a:spcAft>
                      </a:pPr>
                      <a:r>
                        <a:rPr lang="en-US" sz="2300" u="none" strike="noStrike">
                          <a:effectLst/>
                        </a:rPr>
                        <a:t>i.e.,ai = 1.</a:t>
                      </a:r>
                      <a:endParaRPr lang="en-US" sz="2300">
                        <a:effectLst/>
                      </a:endParaRPr>
                    </a:p>
                  </a:txBody>
                  <a:tcPr marL="81658" marR="81658" marT="81658" marB="81658"/>
                </a:tc>
                <a:extLst>
                  <a:ext uri="{0D108BD9-81ED-4DB2-BD59-A6C34878D82A}">
                    <a16:rowId xmlns:a16="http://schemas.microsoft.com/office/drawing/2014/main" val="724605036"/>
                  </a:ext>
                </a:extLst>
              </a:tr>
              <a:tr h="1249441">
                <a:tc>
                  <a:txBody>
                    <a:bodyPr/>
                    <a:lstStyle/>
                    <a:p>
                      <a:pPr rtl="0" fontAlgn="t">
                        <a:spcBef>
                          <a:spcPts val="0"/>
                        </a:spcBef>
                        <a:spcAft>
                          <a:spcPts val="0"/>
                        </a:spcAft>
                      </a:pPr>
                      <a:r>
                        <a:rPr lang="en-US" sz="2300" u="none" strike="noStrike">
                          <a:effectLst/>
                        </a:rPr>
                        <a:t>2</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Demand at any destination may be any positive quantity bj.</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Demand at any destination (job) will be 1.</a:t>
                      </a:r>
                      <a:endParaRPr lang="en-US" sz="2300">
                        <a:effectLst/>
                      </a:endParaRPr>
                    </a:p>
                    <a:p>
                      <a:pPr rtl="0" fontAlgn="t">
                        <a:spcBef>
                          <a:spcPts val="0"/>
                        </a:spcBef>
                        <a:spcAft>
                          <a:spcPts val="0"/>
                        </a:spcAft>
                      </a:pPr>
                      <a:r>
                        <a:rPr lang="en-US" sz="2300" u="none" strike="noStrike">
                          <a:effectLst/>
                        </a:rPr>
                        <a:t>i.e.,bj = 1</a:t>
                      </a:r>
                      <a:endParaRPr lang="en-US" sz="2300">
                        <a:effectLst/>
                      </a:endParaRPr>
                    </a:p>
                  </a:txBody>
                  <a:tcPr marL="81658" marR="81658" marT="81658" marB="81658"/>
                </a:tc>
                <a:extLst>
                  <a:ext uri="{0D108BD9-81ED-4DB2-BD59-A6C34878D82A}">
                    <a16:rowId xmlns:a16="http://schemas.microsoft.com/office/drawing/2014/main" val="3683540871"/>
                  </a:ext>
                </a:extLst>
              </a:tr>
              <a:tr h="899079">
                <a:tc>
                  <a:txBody>
                    <a:bodyPr/>
                    <a:lstStyle/>
                    <a:p>
                      <a:pPr rtl="0" fontAlgn="t">
                        <a:spcBef>
                          <a:spcPts val="0"/>
                        </a:spcBef>
                        <a:spcAft>
                          <a:spcPts val="0"/>
                        </a:spcAft>
                      </a:pPr>
                      <a:r>
                        <a:rPr lang="en-US" sz="2300" u="none" strike="noStrike">
                          <a:effectLst/>
                        </a:rPr>
                        <a:t>3</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One or more source to any number of destinations. </a:t>
                      </a:r>
                      <a:endParaRPr lang="en-US" sz="2300">
                        <a:effectLst/>
                      </a:endParaRPr>
                    </a:p>
                  </a:txBody>
                  <a:tcPr marL="81658" marR="81658" marT="81658" marB="81658"/>
                </a:tc>
                <a:tc>
                  <a:txBody>
                    <a:bodyPr/>
                    <a:lstStyle/>
                    <a:p>
                      <a:pPr rtl="0" fontAlgn="t">
                        <a:spcBef>
                          <a:spcPts val="0"/>
                        </a:spcBef>
                        <a:spcAft>
                          <a:spcPts val="0"/>
                        </a:spcAft>
                      </a:pPr>
                      <a:r>
                        <a:rPr lang="en-US" sz="2300" u="none" strike="noStrike">
                          <a:effectLst/>
                        </a:rPr>
                        <a:t>One source (machine) to only one destination (job).</a:t>
                      </a:r>
                      <a:endParaRPr lang="en-US" sz="2300">
                        <a:effectLst/>
                      </a:endParaRPr>
                    </a:p>
                  </a:txBody>
                  <a:tcPr marL="81658" marR="81658" marT="81658" marB="81658"/>
                </a:tc>
                <a:extLst>
                  <a:ext uri="{0D108BD9-81ED-4DB2-BD59-A6C34878D82A}">
                    <a16:rowId xmlns:a16="http://schemas.microsoft.com/office/drawing/2014/main" val="2062260583"/>
                  </a:ext>
                </a:extLst>
              </a:tr>
            </a:tbl>
          </a:graphicData>
        </a:graphic>
      </p:graphicFrame>
    </p:spTree>
    <p:extLst>
      <p:ext uri="{BB962C8B-B14F-4D97-AF65-F5344CB8AC3E}">
        <p14:creationId xmlns:p14="http://schemas.microsoft.com/office/powerpoint/2010/main" val="320335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1BDFA-064D-1E29-0CE8-6ECD52C9C992}"/>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b="1" kern="1200" dirty="0">
                <a:latin typeface="Times New Roman"/>
                <a:cs typeface="Times New Roman"/>
              </a:rPr>
              <a:t>NEW METHOD</a:t>
            </a:r>
          </a:p>
        </p:txBody>
      </p:sp>
      <p:sp>
        <p:nvSpPr>
          <p:cNvPr id="3" name="Content Placeholder 2">
            <a:extLst>
              <a:ext uri="{FF2B5EF4-FFF2-40B4-BE49-F238E27FC236}">
                <a16:creationId xmlns:a16="http://schemas.microsoft.com/office/drawing/2014/main" id="{2945C881-F265-5A87-7D27-601EC7E3C2B9}"/>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sz="1500" kern="1200">
                <a:solidFill>
                  <a:schemeClr val="tx1"/>
                </a:solidFill>
                <a:latin typeface="+mn-lt"/>
                <a:ea typeface="+mn-ea"/>
                <a:cs typeface="+mn-cs"/>
              </a:rPr>
              <a:t> “Optimal Solution of an Assignment problem as a special case of Transportation Problem”", International Journal of Emerging Technologies and Innovative Research, ISSN:2349-5162, Vol.5, Issue 1, page no.198-203, January-2018.</a:t>
            </a:r>
          </a:p>
        </p:txBody>
      </p:sp>
      <p:cxnSp>
        <p:nvCxnSpPr>
          <p:cNvPr id="34" name="Straight Connector 3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29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B6D31-D6EF-0787-B80F-336FBA095398}"/>
              </a:ext>
            </a:extLst>
          </p:cNvPr>
          <p:cNvSpPr>
            <a:spLocks noGrp="1"/>
          </p:cNvSpPr>
          <p:nvPr>
            <p:ph type="title"/>
          </p:nvPr>
        </p:nvSpPr>
        <p:spPr>
          <a:xfrm>
            <a:off x="838200" y="365125"/>
            <a:ext cx="10515600" cy="1325563"/>
          </a:xfrm>
        </p:spPr>
        <p:txBody>
          <a:bodyPr>
            <a:normAutofit/>
          </a:bodyPr>
          <a:lstStyle/>
          <a:p>
            <a:r>
              <a:rPr lang="en-US" sz="5400">
                <a:latin typeface="Times New Roman"/>
                <a:cs typeface="Calibri Light"/>
              </a:rPr>
              <a:t>Algorithm</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1F0ADB4C-A282-06DD-CCCB-E0608A299E04}"/>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2200" b="1" dirty="0">
                <a:latin typeface="Times New Roman"/>
                <a:ea typeface="+mn-lt"/>
                <a:cs typeface="+mn-lt"/>
              </a:rPr>
              <a:t>Steps followed:</a:t>
            </a:r>
            <a:endParaRPr lang="en-US" sz="2200" b="1" dirty="0">
              <a:latin typeface="Times New Roman"/>
              <a:cs typeface="Calibri" panose="020F0502020204030204"/>
            </a:endParaRPr>
          </a:p>
          <a:p>
            <a:r>
              <a:rPr lang="en-US" sz="2200" dirty="0">
                <a:latin typeface="Times New Roman"/>
                <a:ea typeface="+mn-lt"/>
                <a:cs typeface="+mn-lt"/>
              </a:rPr>
              <a:t>Step 1: Construction of cost matrix with dummy rows or columns if needed</a:t>
            </a:r>
            <a:endParaRPr lang="en-US" sz="2200" dirty="0">
              <a:latin typeface="Times New Roman"/>
              <a:cs typeface="Times New Roman"/>
            </a:endParaRPr>
          </a:p>
          <a:p>
            <a:r>
              <a:rPr lang="en-US" sz="2200" dirty="0">
                <a:latin typeface="Times New Roman"/>
                <a:ea typeface="+mn-lt"/>
                <a:cs typeface="+mn-lt"/>
              </a:rPr>
              <a:t>Step 2: Subtract the smallest element found in the first row and first column from those respective row/column only. </a:t>
            </a:r>
            <a:endParaRPr lang="en-US" sz="2200" dirty="0">
              <a:latin typeface="Times New Roman"/>
              <a:cs typeface="Times New Roman"/>
            </a:endParaRPr>
          </a:p>
          <a:p>
            <a:r>
              <a:rPr lang="en-US" sz="2200" dirty="0">
                <a:latin typeface="Times New Roman"/>
                <a:ea typeface="+mn-lt"/>
                <a:cs typeface="+mn-lt"/>
              </a:rPr>
              <a:t>Step 3: For each row and each column, identify the smallest element and subtract it in the row/column except the ‘L-shape’ of matrix</a:t>
            </a:r>
            <a:endParaRPr lang="en-US" sz="2200" dirty="0">
              <a:latin typeface="Times New Roman"/>
              <a:cs typeface="Times New Roman"/>
            </a:endParaRPr>
          </a:p>
          <a:p>
            <a:r>
              <a:rPr lang="en-US" sz="2200" dirty="0">
                <a:latin typeface="Times New Roman"/>
                <a:ea typeface="+mn-lt"/>
                <a:cs typeface="+mn-lt"/>
              </a:rPr>
              <a:t>Step 4: Making assignments row-wise top to bottom first and then performing the same column-wise from left to right. We cross off all the other zeros in the corresponding row/column. In case there are multiple unmarked zeros, we choose a zero element arbitrarily. </a:t>
            </a:r>
            <a:endParaRPr lang="en-US" sz="2200" dirty="0">
              <a:latin typeface="Times New Roman"/>
              <a:cs typeface="Times New Roman"/>
            </a:endParaRPr>
          </a:p>
          <a:p>
            <a:r>
              <a:rPr lang="en-US" sz="2200" dirty="0">
                <a:latin typeface="Times New Roman"/>
                <a:ea typeface="+mn-lt"/>
                <a:cs typeface="+mn-lt"/>
              </a:rPr>
              <a:t>Step 5: Repeat the above steps until optimality arises</a:t>
            </a:r>
            <a:endParaRPr lang="en-US" sz="2200" dirty="0">
              <a:latin typeface="Times New Roman"/>
              <a:cs typeface="Times New Roman"/>
            </a:endParaRPr>
          </a:p>
          <a:p>
            <a:pPr marL="0" indent="0">
              <a:buNone/>
            </a:pPr>
            <a:endParaRPr lang="en-US" sz="2200" dirty="0">
              <a:latin typeface="Times New Roman"/>
              <a:cs typeface="Calibri" panose="020F0502020204030204"/>
            </a:endParaRPr>
          </a:p>
        </p:txBody>
      </p:sp>
    </p:spTree>
    <p:extLst>
      <p:ext uri="{BB962C8B-B14F-4D97-AF65-F5344CB8AC3E}">
        <p14:creationId xmlns:p14="http://schemas.microsoft.com/office/powerpoint/2010/main" val="351677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78696-994F-2994-FB6B-584CD0D57003}"/>
              </a:ext>
            </a:extLst>
          </p:cNvPr>
          <p:cNvSpPr>
            <a:spLocks noGrp="1"/>
          </p:cNvSpPr>
          <p:nvPr>
            <p:ph type="title"/>
          </p:nvPr>
        </p:nvSpPr>
        <p:spPr>
          <a:xfrm>
            <a:off x="640080" y="325369"/>
            <a:ext cx="4368602" cy="1956841"/>
          </a:xfrm>
        </p:spPr>
        <p:txBody>
          <a:bodyPr anchor="b">
            <a:normAutofit/>
          </a:bodyPr>
          <a:lstStyle/>
          <a:p>
            <a:r>
              <a:rPr lang="en-US" sz="5400" dirty="0">
                <a:latin typeface="Times New Roman"/>
                <a:cs typeface="Calibri Light"/>
              </a:rPr>
              <a:t>Algorithm</a:t>
            </a:r>
            <a:endParaRPr lang="en-US" sz="5400" dirty="0">
              <a:latin typeface="Times New Roman"/>
              <a:cs typeface="Times New Roman"/>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D4B19-6731-1BB3-5F54-0AFA6BB81321}"/>
              </a:ext>
            </a:extLst>
          </p:cNvPr>
          <p:cNvSpPr>
            <a:spLocks noGrp="1"/>
          </p:cNvSpPr>
          <p:nvPr>
            <p:ph idx="1"/>
          </p:nvPr>
        </p:nvSpPr>
        <p:spPr>
          <a:xfrm>
            <a:off x="640080" y="2872899"/>
            <a:ext cx="10842796" cy="3320668"/>
          </a:xfrm>
        </p:spPr>
        <p:txBody>
          <a:bodyPr vert="horz" lIns="91440" tIns="45720" rIns="91440" bIns="45720" rtlCol="0" anchor="t">
            <a:normAutofit fontScale="92500" lnSpcReduction="20000"/>
          </a:bodyPr>
          <a:lstStyle/>
          <a:p>
            <a:pPr marL="0" indent="0">
              <a:buNone/>
            </a:pPr>
            <a:r>
              <a:rPr lang="en-US" b="1" dirty="0">
                <a:latin typeface="Times New Roman"/>
                <a:ea typeface="+mn-lt"/>
                <a:cs typeface="+mn-lt"/>
              </a:rPr>
              <a:t>Test for optimality</a:t>
            </a:r>
            <a:endParaRPr lang="en-US" dirty="0">
              <a:latin typeface="Times New Roman"/>
              <a:ea typeface="+mn-lt"/>
              <a:cs typeface="+mn-lt"/>
            </a:endParaRPr>
          </a:p>
          <a:p>
            <a:r>
              <a:rPr lang="en-US" dirty="0">
                <a:latin typeface="Times New Roman"/>
                <a:ea typeface="+mn-lt"/>
                <a:cs typeface="+mn-lt"/>
              </a:rPr>
              <a:t>Step 1: </a:t>
            </a:r>
          </a:p>
          <a:p>
            <a:r>
              <a:rPr lang="en-US" dirty="0">
                <a:latin typeface="Times New Roman"/>
                <a:ea typeface="+mn-lt"/>
                <a:cs typeface="+mn-lt"/>
              </a:rPr>
              <a:t>a) If all zero elements have been marked and there exists exactly one assignment for each row/column, then it is an optimal solution. </a:t>
            </a:r>
          </a:p>
          <a:p>
            <a:r>
              <a:rPr lang="en-US" dirty="0">
                <a:latin typeface="Times New Roman"/>
                <a:ea typeface="+mn-lt"/>
                <a:cs typeface="+mn-lt"/>
              </a:rPr>
              <a:t>b) If a zero element was chosen arbitrarily, it means there exists alternative optimal solutions.</a:t>
            </a:r>
          </a:p>
          <a:p>
            <a:r>
              <a:rPr lang="en-US" dirty="0">
                <a:latin typeface="Times New Roman"/>
                <a:ea typeface="+mn-lt"/>
                <a:cs typeface="+mn-lt"/>
              </a:rPr>
              <a:t>c) If there is no assignment in a particular row/column, then follow Step 2</a:t>
            </a:r>
          </a:p>
          <a:p>
            <a:pPr marL="0" indent="0">
              <a:buNone/>
            </a:pPr>
            <a:br>
              <a:rPr lang="en-US" sz="1500" dirty="0">
                <a:ea typeface="+mn-lt"/>
                <a:cs typeface="+mn-lt"/>
              </a:rPr>
            </a:br>
            <a:endParaRPr lang="en-US" sz="2200">
              <a:ea typeface="+mn-lt"/>
              <a:cs typeface="+mn-lt"/>
            </a:endParaRPr>
          </a:p>
          <a:p>
            <a:endParaRPr lang="en-US" sz="2200">
              <a:cs typeface="Calibri"/>
            </a:endParaRPr>
          </a:p>
        </p:txBody>
      </p:sp>
    </p:spTree>
    <p:extLst>
      <p:ext uri="{BB962C8B-B14F-4D97-AF65-F5344CB8AC3E}">
        <p14:creationId xmlns:p14="http://schemas.microsoft.com/office/powerpoint/2010/main" val="2000099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A7327-F308-F10C-BF96-FB798C6B0ACC}"/>
              </a:ext>
            </a:extLst>
          </p:cNvPr>
          <p:cNvSpPr>
            <a:spLocks noGrp="1"/>
          </p:cNvSpPr>
          <p:nvPr>
            <p:ph type="title"/>
          </p:nvPr>
        </p:nvSpPr>
        <p:spPr>
          <a:xfrm>
            <a:off x="838200" y="365125"/>
            <a:ext cx="10515600" cy="1325563"/>
          </a:xfrm>
        </p:spPr>
        <p:txBody>
          <a:bodyPr>
            <a:normAutofit/>
          </a:bodyPr>
          <a:lstStyle/>
          <a:p>
            <a:r>
              <a:rPr lang="en-US" sz="5400" dirty="0">
                <a:latin typeface="Times New Roman"/>
                <a:cs typeface="Calibri Light"/>
              </a:rPr>
              <a:t>Algorithm</a:t>
            </a:r>
            <a:endParaRPr lang="en-US" sz="5400" dirty="0">
              <a:latin typeface="Times New Roman"/>
              <a:cs typeface="Times New Roman"/>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950373-1F77-F146-B4C2-A122FE08B6DC}"/>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en-US" sz="2400" dirty="0">
                <a:latin typeface="Times New Roman"/>
                <a:ea typeface="+mn-lt"/>
                <a:cs typeface="+mn-lt"/>
              </a:rPr>
              <a:t>Step 2:</a:t>
            </a:r>
          </a:p>
          <a:p>
            <a:r>
              <a:rPr lang="en-US" sz="2400" dirty="0">
                <a:latin typeface="Times New Roman"/>
                <a:ea typeface="+mn-lt"/>
                <a:cs typeface="+mn-lt"/>
              </a:rPr>
              <a:t>Make a set of horizontal and vertical lines to cover all the zeros in the revised cost matrix and develop the revised cost matrix by:</a:t>
            </a:r>
          </a:p>
          <a:p>
            <a:r>
              <a:rPr lang="en-US" sz="2400" dirty="0">
                <a:latin typeface="Times New Roman"/>
                <a:ea typeface="+mn-lt"/>
                <a:cs typeface="+mn-lt"/>
              </a:rPr>
              <a:t>Identify the minimum element ‘t’ such that it is not covered by any line </a:t>
            </a:r>
          </a:p>
          <a:p>
            <a:r>
              <a:rPr lang="en-US" sz="2400" dirty="0">
                <a:latin typeface="Times New Roman"/>
                <a:ea typeface="+mn-lt"/>
                <a:cs typeface="+mn-lt"/>
              </a:rPr>
              <a:t>Subtracting ‘t’ from every element in matrix that is not covered by a line</a:t>
            </a:r>
          </a:p>
          <a:p>
            <a:r>
              <a:rPr lang="en-US" sz="2400" dirty="0">
                <a:latin typeface="Times New Roman"/>
                <a:ea typeface="+mn-lt"/>
                <a:cs typeface="+mn-lt"/>
              </a:rPr>
              <a:t>Adding ‘t’ to every element at intersection of two lines</a:t>
            </a:r>
          </a:p>
          <a:p>
            <a:r>
              <a:rPr lang="en-US" sz="2400" dirty="0">
                <a:latin typeface="Times New Roman"/>
                <a:ea typeface="+mn-lt"/>
                <a:cs typeface="+mn-lt"/>
              </a:rPr>
              <a:t>Other elements remain unchanged. </a:t>
            </a:r>
          </a:p>
          <a:p>
            <a:r>
              <a:rPr lang="en-US" sz="2400" dirty="0">
                <a:latin typeface="Times New Roman"/>
                <a:ea typeface="+mn-lt"/>
                <a:cs typeface="+mn-lt"/>
              </a:rPr>
              <a:t>Repeat the above steps till optimality has been achieved.  </a:t>
            </a:r>
          </a:p>
          <a:p>
            <a:r>
              <a:rPr lang="en-US" sz="2400" dirty="0">
                <a:latin typeface="Times New Roman"/>
                <a:ea typeface="+mn-lt"/>
                <a:cs typeface="+mn-lt"/>
              </a:rPr>
              <a:t>Final solution: Add the original costs for elements in the occupied cells.</a:t>
            </a:r>
            <a:endParaRPr lang="en-US" sz="2400">
              <a:latin typeface="Times New Roman"/>
              <a:cs typeface="Times New Roman"/>
            </a:endParaRPr>
          </a:p>
        </p:txBody>
      </p:sp>
    </p:spTree>
    <p:extLst>
      <p:ext uri="{BB962C8B-B14F-4D97-AF65-F5344CB8AC3E}">
        <p14:creationId xmlns:p14="http://schemas.microsoft.com/office/powerpoint/2010/main" val="360050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EC78F-1262-38EA-79BE-696E6FC4B263}"/>
              </a:ext>
            </a:extLst>
          </p:cNvPr>
          <p:cNvSpPr>
            <a:spLocks noGrp="1"/>
          </p:cNvSpPr>
          <p:nvPr>
            <p:ph type="ctrTitle"/>
          </p:nvPr>
        </p:nvSpPr>
        <p:spPr>
          <a:xfrm>
            <a:off x="1524000" y="1293338"/>
            <a:ext cx="9144000" cy="3274592"/>
          </a:xfrm>
        </p:spPr>
        <p:txBody>
          <a:bodyPr anchor="ctr">
            <a:normAutofit/>
          </a:bodyPr>
          <a:lstStyle/>
          <a:p>
            <a:r>
              <a:rPr lang="en-US" sz="7200">
                <a:latin typeface="Times New Roman"/>
                <a:cs typeface="Calibri Light"/>
              </a:rPr>
              <a:t>MAXIMIZATION PROBLEM</a:t>
            </a:r>
            <a:endParaRPr lang="en-US" sz="7200">
              <a:latin typeface="Times New Roman"/>
              <a:cs typeface="Times New Roman"/>
            </a:endParaRPr>
          </a:p>
        </p:txBody>
      </p:sp>
      <p:cxnSp>
        <p:nvCxnSpPr>
          <p:cNvPr id="32" name="Straight Connector 3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8546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3" ma:contentTypeDescription="Create a new document." ma:contentTypeScope="" ma:versionID="2c86533814c59a240beca2dca297ace2">
  <xsd:schema xmlns:xsd="http://www.w3.org/2001/XMLSchema" xmlns:xs="http://www.w3.org/2001/XMLSchema" xmlns:p="http://schemas.microsoft.com/office/2006/metadata/properties" xmlns:ns2="d0d77eca-fb09-4c91-a0cf-c85fba2eb381" targetNamespace="http://schemas.microsoft.com/office/2006/metadata/properties" ma:root="true" ma:fieldsID="c4a39cba7ab94a33713d71f4e5861406" ns2:_="">
    <xsd:import namespace="d0d77eca-fb09-4c91-a0cf-c85fba2eb38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1EA221-248B-4838-AE13-676000034DB5}"/>
</file>

<file path=customXml/itemProps2.xml><?xml version="1.0" encoding="utf-8"?>
<ds:datastoreItem xmlns:ds="http://schemas.openxmlformats.org/officeDocument/2006/customXml" ds:itemID="{A16A3BA4-30BD-4F34-8F60-2C5D9291B450}"/>
</file>

<file path=customXml/itemProps3.xml><?xml version="1.0" encoding="utf-8"?>
<ds:datastoreItem xmlns:ds="http://schemas.openxmlformats.org/officeDocument/2006/customXml" ds:itemID="{15A2C0E8-26E0-4118-83BC-5542D6EA9711}"/>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ASSIGNMENT PROBLEM</vt:lpstr>
      <vt:lpstr>INTRODUCTION</vt:lpstr>
      <vt:lpstr>PowerPoint Presentation</vt:lpstr>
      <vt:lpstr>Differentiation Between Transportation and Assignment Problem</vt:lpstr>
      <vt:lpstr>NEW METHOD</vt:lpstr>
      <vt:lpstr>Algorithm</vt:lpstr>
      <vt:lpstr>Algorithm</vt:lpstr>
      <vt:lpstr>Algorithm</vt:lpstr>
      <vt:lpstr>MAXIMIZATION PROBLEM</vt:lpstr>
      <vt:lpstr>Problem</vt:lpstr>
      <vt:lpstr>Excel Implementation</vt:lpstr>
      <vt:lpstr>Working</vt:lpstr>
      <vt:lpstr>RESTRICTED PROBLEM</vt:lpstr>
      <vt:lpstr>The problem </vt:lpstr>
      <vt:lpstr>The Working</vt:lpstr>
      <vt:lpstr>The Working</vt:lpstr>
      <vt:lpstr>The Working</vt:lpstr>
      <vt:lpstr>The Working</vt:lpstr>
      <vt:lpstr>The Working</vt:lpstr>
      <vt:lpstr>Excel Implementation</vt:lpstr>
      <vt:lpstr>HUNGARIAN METHOD </vt:lpstr>
      <vt:lpstr>ALGORITHM</vt:lpstr>
      <vt:lpstr>PowerPoint Presentation</vt:lpstr>
      <vt:lpstr>PowerPoint Presentation</vt:lpstr>
      <vt:lpstr>PowerPoint Presentation</vt:lpstr>
      <vt:lpstr>PowerPoint Presentation</vt:lpstr>
      <vt:lpstr>UNBALANCED PROBLEM</vt:lpstr>
      <vt:lpstr>Unbalanced Problem- Manual</vt:lpstr>
      <vt:lpstr>PowerPoint Presentation</vt:lpstr>
      <vt:lpstr>PowerPoint Presentation</vt:lpstr>
      <vt:lpstr>Unbalanced Problem – Excel </vt:lpstr>
      <vt:lpstr>Disadvantages of Hungarian Method</vt:lpstr>
      <vt:lpstr>Advantages of New Method</vt:lpstr>
      <vt:lpstr>REAL LIFE APPLICATIONS OF ASSIGNMENT PROBLEM</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79</cp:revision>
  <dcterms:created xsi:type="dcterms:W3CDTF">2023-03-27T18:03:37Z</dcterms:created>
  <dcterms:modified xsi:type="dcterms:W3CDTF">2023-04-03T18:39:48Z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ies>
</file>